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7" r:id="rId3"/>
    <p:sldId id="259" r:id="rId4"/>
    <p:sldId id="260" r:id="rId5"/>
    <p:sldId id="261" r:id="rId6"/>
    <p:sldId id="262" r:id="rId7"/>
    <p:sldId id="263" r:id="rId8"/>
    <p:sldId id="264" r:id="rId9"/>
    <p:sldId id="265" r:id="rId10"/>
    <p:sldId id="258" r:id="rId11"/>
  </p:sldIdLst>
  <p:sldSz cx="12192000" cy="6858000"/>
  <p:notesSz cx="6858000" cy="9144000"/>
  <p:embeddedFontLst>
    <p:embeddedFont>
      <p:font typeface="Brush Script MT" panose="03060802040406070304" pitchFamily="66" charset="0"/>
      <p:italic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6415" autoAdjust="0"/>
  </p:normalViewPr>
  <p:slideViewPr>
    <p:cSldViewPr snapToGrid="0">
      <p:cViewPr varScale="1">
        <p:scale>
          <a:sx n="36" d="100"/>
          <a:sy n="36" d="100"/>
        </p:scale>
        <p:origin x="2405" y="38"/>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E82C57-9ECD-4026-A86C-1199EA486EC5}"/>
              </a:ext>
            </a:extLst>
          </p:cNvPr>
          <p:cNvSpPr>
            <a:spLocks noGrp="1"/>
          </p:cNvSpPr>
          <p:nvPr>
            <p:ph type="hdr" sz="quarter"/>
          </p:nvPr>
        </p:nvSpPr>
        <p:spPr>
          <a:xfrm>
            <a:off x="0" y="0"/>
            <a:ext cx="3621024" cy="804672"/>
          </a:xfrm>
          <a:prstGeom prst="rect">
            <a:avLst/>
          </a:prstGeom>
        </p:spPr>
        <p:txBody>
          <a:bodyPr vert="horz" lIns="91440" tIns="45720" rIns="91440" bIns="45720" rtlCol="0"/>
          <a:lstStyle>
            <a:lvl1pPr algn="l">
              <a:defRPr sz="1200"/>
            </a:lvl1pPr>
          </a:lstStyle>
          <a:p>
            <a:r>
              <a:rPr lang="en-US" sz="2400" dirty="0">
                <a:latin typeface="Brush Script MT" panose="03060802040406070304" pitchFamily="66" charset="0"/>
              </a:rPr>
              <a:t>Pursue Peace</a:t>
            </a:r>
          </a:p>
          <a:p>
            <a:r>
              <a:rPr lang="en-US" dirty="0"/>
              <a:t>Hebrews 12:14-15</a:t>
            </a:r>
          </a:p>
        </p:txBody>
      </p:sp>
      <p:sp>
        <p:nvSpPr>
          <p:cNvPr id="3" name="Date Placeholder 2">
            <a:extLst>
              <a:ext uri="{FF2B5EF4-FFF2-40B4-BE49-F238E27FC236}">
                <a16:creationId xmlns:a16="http://schemas.microsoft.com/office/drawing/2014/main" id="{96D8CDC3-8B4D-439B-8EB5-52F90BDE04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13, 2019 am</a:t>
            </a:r>
          </a:p>
        </p:txBody>
      </p:sp>
      <p:sp>
        <p:nvSpPr>
          <p:cNvPr id="4" name="Footer Placeholder 3">
            <a:extLst>
              <a:ext uri="{FF2B5EF4-FFF2-40B4-BE49-F238E27FC236}">
                <a16:creationId xmlns:a16="http://schemas.microsoft.com/office/drawing/2014/main" id="{6A11D2BD-216B-4BB2-8BCA-031A91BA32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65B5F79-E6BB-42D6-AEEA-63B74851F0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p>
        </p:txBody>
      </p:sp>
    </p:spTree>
    <p:extLst>
      <p:ext uri="{BB962C8B-B14F-4D97-AF65-F5344CB8AC3E}">
        <p14:creationId xmlns:p14="http://schemas.microsoft.com/office/powerpoint/2010/main" val="3466210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CB7C5-B29C-4B79-969F-2DDA12B754ED}"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BC3ED-4463-45E0-B673-55FCD7D55059}" type="slidenum">
              <a:rPr lang="en-US" smtClean="0"/>
              <a:t>‹#›</a:t>
            </a:fld>
            <a:endParaRPr lang="en-US"/>
          </a:p>
        </p:txBody>
      </p:sp>
    </p:spTree>
    <p:extLst>
      <p:ext uri="{BB962C8B-B14F-4D97-AF65-F5344CB8AC3E}">
        <p14:creationId xmlns:p14="http://schemas.microsoft.com/office/powerpoint/2010/main" val="21994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(Hebrews 12:14-15), </a:t>
            </a:r>
            <a:r>
              <a:rPr lang="en-US" sz="1200" b="0" i="1" kern="1200" dirty="0">
                <a:solidFill>
                  <a:schemeClr val="tx1"/>
                </a:solidFill>
                <a:effectLst/>
                <a:latin typeface="+mn-lt"/>
                <a:ea typeface="+mn-ea"/>
                <a:cs typeface="+mn-cs"/>
              </a:rPr>
              <a:t>“</a:t>
            </a:r>
            <a:r>
              <a:rPr lang="en-US" i="1" dirty="0"/>
              <a:t>Pursue peace with all people, and holiness, without which no one will see the Lord:</a:t>
            </a:r>
            <a:r>
              <a:rPr lang="en-US" i="1" baseline="30000" dirty="0"/>
              <a:t> 15</a:t>
            </a:r>
            <a:r>
              <a:rPr lang="en-US" i="1" dirty="0"/>
              <a:t> looking carefully lest anyone fall short of the grace of God; lest any root of bitterness springing up cause trouble, and by this many become defiled.”</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Peace is necessary to heaven.  It should be the pursuit of all who seek the Lord</a:t>
            </a:r>
          </a:p>
          <a:p>
            <a:pPr marL="171450" indent="-171450">
              <a:buFont typeface="Arial" panose="020B0604020202020204" pitchFamily="34" charset="0"/>
              <a:buChar char="•"/>
            </a:pPr>
            <a:r>
              <a:rPr lang="en-US" sz="1200" b="1" i="0" u="none" kern="1200" dirty="0">
                <a:solidFill>
                  <a:schemeClr val="tx1"/>
                </a:solidFill>
                <a:effectLst/>
                <a:latin typeface="+mn-lt"/>
                <a:ea typeface="+mn-ea"/>
                <a:cs typeface="+mn-cs"/>
              </a:rPr>
              <a:t>First Important Principle:  </a:t>
            </a:r>
            <a:r>
              <a:rPr lang="en-US" sz="1200" b="0" i="0" kern="1200" dirty="0">
                <a:solidFill>
                  <a:schemeClr val="tx1"/>
                </a:solidFill>
                <a:effectLst/>
                <a:latin typeface="+mn-lt"/>
                <a:ea typeface="+mn-ea"/>
                <a:cs typeface="+mn-cs"/>
              </a:rPr>
              <a:t>A person must be at peace with God in order to have genuine peace with others.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Example: </a:t>
            </a:r>
            <a:r>
              <a:rPr lang="en-US" sz="1200" b="0" i="0" kern="1200" dirty="0">
                <a:solidFill>
                  <a:schemeClr val="tx1"/>
                </a:solidFill>
                <a:effectLst/>
                <a:latin typeface="+mn-lt"/>
                <a:ea typeface="+mn-ea"/>
                <a:cs typeface="+mn-cs"/>
              </a:rPr>
              <a:t>The Jews and Gentiles did not have peace between themselves until Christ brought peace to all men through his gospel: </a:t>
            </a:r>
          </a:p>
          <a:p>
            <a:pPr marL="0" indent="0">
              <a:buFont typeface="Arial" panose="020B0604020202020204" pitchFamily="34" charset="0"/>
              <a:buNone/>
            </a:pPr>
            <a:r>
              <a:rPr lang="en-US" sz="1200" b="1" i="0" kern="1200" dirty="0">
                <a:solidFill>
                  <a:schemeClr val="tx1"/>
                </a:solidFill>
                <a:effectLst/>
                <a:latin typeface="+mn-lt"/>
                <a:ea typeface="+mn-ea"/>
                <a:cs typeface="+mn-cs"/>
              </a:rPr>
              <a:t>(Ephesians 2:14-18), </a:t>
            </a:r>
            <a:r>
              <a:rPr lang="en-US" sz="1200" b="0" i="1" kern="1200" dirty="0">
                <a:solidFill>
                  <a:schemeClr val="tx1"/>
                </a:solidFill>
                <a:effectLst/>
                <a:latin typeface="+mn-lt"/>
                <a:ea typeface="+mn-ea"/>
                <a:cs typeface="+mn-cs"/>
              </a:rPr>
              <a:t>“</a:t>
            </a:r>
            <a:r>
              <a:rPr lang="en-US" i="1" dirty="0"/>
              <a:t>For He Himself is our peace, who has made both one, and has broken down the middle wall of separation,</a:t>
            </a:r>
            <a:r>
              <a:rPr lang="en-US" i="1" baseline="30000" dirty="0"/>
              <a:t> 15</a:t>
            </a:r>
            <a:r>
              <a:rPr lang="en-US" i="1" dirty="0"/>
              <a:t> having abolished in His flesh the enmity, that is, the law of commandments contained in ordinances, so as to create in Himself one new man from the two, thus making peace,</a:t>
            </a:r>
            <a:r>
              <a:rPr lang="en-US" i="1" baseline="30000" dirty="0"/>
              <a:t> 16</a:t>
            </a:r>
            <a:r>
              <a:rPr lang="en-US" i="1" dirty="0"/>
              <a:t> and that He might reconcile them both to God in one body through the cross, thereby putting to death the enmity.</a:t>
            </a:r>
            <a:r>
              <a:rPr lang="en-US" i="1" baseline="30000" dirty="0"/>
              <a:t> 17</a:t>
            </a:r>
            <a:r>
              <a:rPr lang="en-US" i="1" dirty="0"/>
              <a:t> And He came and preached peace to you who were afar off and to those who were near.</a:t>
            </a:r>
            <a:r>
              <a:rPr lang="en-US" i="1" baseline="30000" dirty="0"/>
              <a:t> 18</a:t>
            </a:r>
            <a:r>
              <a:rPr lang="en-US" i="1" dirty="0"/>
              <a:t> For through Him we both have access by one Spirit to the Father.”</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Today, Jews and Gentiles have peace with God in one body, the church of Christ.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Peace is the goal and calling of the Christian’s life. Now that you have peace with God through your forgiveness in Christ, you are called upon to be at peace with others:</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12:18), </a:t>
            </a:r>
            <a:r>
              <a:rPr lang="en-US" sz="1200" b="0" i="1" kern="1200" dirty="0">
                <a:solidFill>
                  <a:schemeClr val="tx1"/>
                </a:solidFill>
                <a:effectLst/>
                <a:latin typeface="+mn-lt"/>
                <a:ea typeface="+mn-ea"/>
                <a:cs typeface="+mn-cs"/>
              </a:rPr>
              <a:t>“If it is possible, as much as depends on you, live peaceably with all men”</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5:9), “Blessed are the peacemakers, for they shall be called sons of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cannot live in hatred, malice and strife toward people and think that we are at peace with God.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Christians are called to peace by the gospel of Christ: </a:t>
            </a:r>
          </a:p>
          <a:p>
            <a:pPr marL="0" indent="0">
              <a:buFont typeface="Arial" panose="020B0604020202020204" pitchFamily="34" charset="0"/>
              <a:buNone/>
            </a:pPr>
            <a:r>
              <a:rPr lang="en-US" sz="1200" b="1" i="0" kern="1200" dirty="0">
                <a:solidFill>
                  <a:schemeClr val="tx1"/>
                </a:solidFill>
                <a:effectLst/>
                <a:latin typeface="+mn-lt"/>
                <a:ea typeface="+mn-ea"/>
                <a:cs typeface="+mn-cs"/>
              </a:rPr>
              <a:t>(Colossians 3:15), </a:t>
            </a:r>
            <a:r>
              <a:rPr lang="en-US" sz="1200" b="0" i="1" kern="1200" dirty="0">
                <a:solidFill>
                  <a:schemeClr val="tx1"/>
                </a:solidFill>
                <a:effectLst/>
                <a:latin typeface="+mn-lt"/>
                <a:ea typeface="+mn-ea"/>
                <a:cs typeface="+mn-cs"/>
              </a:rPr>
              <a:t>“And let the peace of God rule in your hearts, to which also you were called in one body; and be thankful”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Instead of allowing the world of sin to control your attitudes, your motives and your conduct, the peace of God must “rule in your hearts.”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Like an umpire who calls the balls and strikes, the peace of God is the standard to be followed in how we treat others.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Jesus said to treat others the way we wish to be treated (Matt. 7:12).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Surely, we wish others to treat us peacefully. We can do no less if we are to be faithful to Christ.</a:t>
            </a:r>
          </a:p>
          <a:p>
            <a:pPr marL="628650" lvl="1"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Our question for the day, what is necessary for us to be able to effectively pursue peace?</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Joe Price</a:t>
            </a:r>
          </a:p>
          <a:p>
            <a:r>
              <a:rPr lang="en-US" sz="1200" b="0" i="0" kern="1200" dirty="0">
                <a:solidFill>
                  <a:schemeClr val="tx1"/>
                </a:solidFill>
                <a:effectLst/>
                <a:latin typeface="+mn-lt"/>
                <a:ea typeface="+mn-ea"/>
                <a:cs typeface="+mn-cs"/>
              </a:rPr>
              <a:t>-From </a:t>
            </a:r>
            <a:r>
              <a:rPr lang="en-US" sz="1200" b="0" i="1" kern="1200" dirty="0">
                <a:solidFill>
                  <a:schemeClr val="tx1"/>
                </a:solidFill>
                <a:effectLst/>
                <a:latin typeface="+mn-lt"/>
                <a:ea typeface="+mn-ea"/>
                <a:cs typeface="+mn-cs"/>
              </a:rPr>
              <a:t>Building Bible Character</a:t>
            </a:r>
          </a:p>
          <a:p>
            <a:r>
              <a:rPr lang="en-US" sz="1200" b="0" i="1" kern="1200" dirty="0">
                <a:solidFill>
                  <a:schemeClr val="tx1"/>
                </a:solidFill>
                <a:effectLst/>
                <a:latin typeface="+mn-lt"/>
                <a:ea typeface="+mn-ea"/>
                <a:cs typeface="+mn-cs"/>
              </a:rPr>
              <a:t>-via The Spirit’s Sword (3/30/2008)</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9EBC3ED-4463-45E0-B673-55FCD7D55059}" type="slidenum">
              <a:rPr lang="en-US" smtClean="0"/>
              <a:t>1</a:t>
            </a:fld>
            <a:endParaRPr lang="en-US"/>
          </a:p>
        </p:txBody>
      </p:sp>
    </p:spTree>
    <p:extLst>
      <p:ext uri="{BB962C8B-B14F-4D97-AF65-F5344CB8AC3E}">
        <p14:creationId xmlns:p14="http://schemas.microsoft.com/office/powerpoint/2010/main" val="369512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34:11-19), </a:t>
            </a:r>
            <a:r>
              <a:rPr lang="en-US" i="1" dirty="0"/>
              <a:t>“Come, you children, listen to me; I will teach you the fear of the Lord. </a:t>
            </a:r>
            <a:r>
              <a:rPr lang="en-US" i="1" baseline="30000" dirty="0"/>
              <a:t>12</a:t>
            </a:r>
            <a:r>
              <a:rPr lang="en-US" i="1" dirty="0"/>
              <a:t> Who is the man who desires life, And loves many days, that he may see good? </a:t>
            </a:r>
            <a:r>
              <a:rPr lang="en-US" i="1" baseline="30000" dirty="0"/>
              <a:t>13</a:t>
            </a:r>
            <a:r>
              <a:rPr lang="en-US" i="1" dirty="0"/>
              <a:t> Keep your tongue from evil, And your lips from speaking deceit. </a:t>
            </a:r>
            <a:r>
              <a:rPr lang="en-US" i="1" baseline="30000" dirty="0"/>
              <a:t>14</a:t>
            </a:r>
            <a:r>
              <a:rPr lang="en-US" i="1" dirty="0"/>
              <a:t> Depart from evil and do good; </a:t>
            </a:r>
            <a:r>
              <a:rPr lang="en-US" b="1" i="1" dirty="0"/>
              <a:t>Seek peace and pursue it</a:t>
            </a:r>
            <a:r>
              <a:rPr lang="en-US" i="1" dirty="0"/>
              <a:t>. </a:t>
            </a:r>
            <a:r>
              <a:rPr lang="en-US" i="1" baseline="30000" dirty="0"/>
              <a:t>15</a:t>
            </a:r>
            <a:r>
              <a:rPr lang="en-US" i="1" dirty="0"/>
              <a:t> The eyes of the Lord are on the righteous, And His ears are open to their cry. </a:t>
            </a:r>
            <a:r>
              <a:rPr lang="en-US" i="1" baseline="30000" dirty="0"/>
              <a:t>16</a:t>
            </a:r>
            <a:r>
              <a:rPr lang="en-US" i="1" dirty="0"/>
              <a:t> The face of the Lord is against those who do evil, To cut off the remembrance of them from the earth. </a:t>
            </a:r>
            <a:r>
              <a:rPr lang="en-US" i="1" baseline="30000" dirty="0"/>
              <a:t>17</a:t>
            </a:r>
            <a:r>
              <a:rPr lang="en-US" i="1" dirty="0"/>
              <a:t> The righteous cry out, and the Lord hears, And delivers them out of all their troubles. </a:t>
            </a:r>
            <a:r>
              <a:rPr lang="en-US" i="1" baseline="30000" dirty="0"/>
              <a:t>18</a:t>
            </a:r>
            <a:r>
              <a:rPr lang="en-US" i="1" dirty="0"/>
              <a:t> </a:t>
            </a:r>
            <a:r>
              <a:rPr lang="en-US" b="1" i="1" dirty="0"/>
              <a:t>The Lord is near to those who have a broken heart, And saves such as have a contrite spirit. </a:t>
            </a:r>
            <a:r>
              <a:rPr lang="en-US" i="1" baseline="30000" dirty="0"/>
              <a:t>19</a:t>
            </a:r>
            <a:r>
              <a:rPr lang="en-US" i="1" dirty="0"/>
              <a:t> Many are the afflictions of the righteous, But the Lord delivers him out of them 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BC3ED-4463-45E0-B673-55FCD7D55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05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Necessary to Pursue Peace</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gospel of Christ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pursue peace you must obey the gospel of peace!</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10:15), </a:t>
            </a:r>
            <a:r>
              <a:rPr lang="en-US" sz="1200" b="0" i="1" kern="1200" dirty="0">
                <a:solidFill>
                  <a:schemeClr val="tx1"/>
                </a:solidFill>
                <a:effectLst/>
                <a:latin typeface="+mn-lt"/>
                <a:ea typeface="+mn-ea"/>
                <a:cs typeface="+mn-cs"/>
              </a:rPr>
              <a:t>“</a:t>
            </a:r>
            <a:r>
              <a:rPr lang="en-US" i="1" dirty="0"/>
              <a:t>And how shall they preach unless they are sent? As it is written: “How beautiful are the feet of those who preach the </a:t>
            </a:r>
            <a:r>
              <a:rPr lang="en-US" i="1" u="sng" dirty="0"/>
              <a:t>gospel of peace</a:t>
            </a:r>
            <a:r>
              <a:rPr lang="en-US" i="1" dirty="0"/>
              <a:t>, Who bring glad tidings of good things!”</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(Ephesians 6:15), [The armor of God], </a:t>
            </a:r>
            <a:r>
              <a:rPr lang="en-US" sz="1200" b="0" i="1" kern="1200" dirty="0">
                <a:solidFill>
                  <a:schemeClr val="tx1"/>
                </a:solidFill>
                <a:effectLst/>
                <a:latin typeface="+mn-lt"/>
                <a:ea typeface="+mn-ea"/>
                <a:cs typeface="+mn-cs"/>
              </a:rPr>
              <a:t>“</a:t>
            </a:r>
            <a:r>
              <a:rPr lang="en-US" i="1" dirty="0"/>
              <a:t>and having shod your feet with the preparation of the gospel of peace.”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gospel not only saves us from our past sins, it also shows us the way of life that keeps us at peace with God and with people.</a:t>
            </a:r>
          </a:p>
        </p:txBody>
      </p:sp>
      <p:sp>
        <p:nvSpPr>
          <p:cNvPr id="4" name="Slide Number Placeholder 3"/>
          <p:cNvSpPr>
            <a:spLocks noGrp="1"/>
          </p:cNvSpPr>
          <p:nvPr>
            <p:ph type="sldNum" sz="quarter" idx="5"/>
          </p:nvPr>
        </p:nvSpPr>
        <p:spPr/>
        <p:txBody>
          <a:bodyPr/>
          <a:lstStyle/>
          <a:p>
            <a:fld id="{F9EBC3ED-4463-45E0-B673-55FCD7D55059}" type="slidenum">
              <a:rPr lang="en-US" smtClean="0"/>
              <a:t>2</a:t>
            </a:fld>
            <a:endParaRPr lang="en-US"/>
          </a:p>
        </p:txBody>
      </p:sp>
    </p:spTree>
    <p:extLst>
      <p:ext uri="{BB962C8B-B14F-4D97-AF65-F5344CB8AC3E}">
        <p14:creationId xmlns:p14="http://schemas.microsoft.com/office/powerpoint/2010/main" val="176056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Necessary to Pursue Peace</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 pure heart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clean heart is essential as you build Bible character in your life.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Paul told Timothy to pursue peace by joining with all those who </a:t>
            </a:r>
            <a:r>
              <a:rPr lang="en-US" sz="1200" b="0" i="1" kern="1200" dirty="0">
                <a:solidFill>
                  <a:schemeClr val="tx1"/>
                </a:solidFill>
                <a:effectLst/>
                <a:latin typeface="+mn-lt"/>
                <a:ea typeface="+mn-ea"/>
                <a:cs typeface="+mn-cs"/>
              </a:rPr>
              <a:t>“call on the Lord out of a pure heart” </a:t>
            </a:r>
            <a:r>
              <a:rPr lang="en-US" sz="1200" b="1" i="0" kern="1200" dirty="0">
                <a:solidFill>
                  <a:schemeClr val="tx1"/>
                </a:solidFill>
                <a:effectLst/>
                <a:latin typeface="+mn-lt"/>
                <a:ea typeface="+mn-ea"/>
                <a:cs typeface="+mn-cs"/>
              </a:rPr>
              <a:t>(2 Timothy 2:22).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heart that is defiled by sin (such as hate) cannot be at peace with God or with man.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BC3ED-4463-45E0-B673-55FCD7D55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08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Necessary to Pursue Peace</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Wisdom from above</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Two kinds of wisdom exist in this world; earthly wisdom, and heavenly wisdom. </a:t>
            </a:r>
          </a:p>
          <a:p>
            <a:pPr marL="0" indent="0">
              <a:buFont typeface="Arial" panose="020B0604020202020204" pitchFamily="34" charset="0"/>
              <a:buNone/>
            </a:pPr>
            <a:r>
              <a:rPr lang="en-US" sz="1200" b="1" i="0" kern="1200" dirty="0">
                <a:solidFill>
                  <a:schemeClr val="tx1"/>
                </a:solidFill>
                <a:effectLst/>
                <a:latin typeface="+mn-lt"/>
                <a:ea typeface="+mn-ea"/>
                <a:cs typeface="+mn-cs"/>
              </a:rPr>
              <a:t>(James 3:14-17), </a:t>
            </a:r>
            <a:r>
              <a:rPr lang="en-US" sz="1200" b="0" i="1" kern="1200" dirty="0">
                <a:solidFill>
                  <a:schemeClr val="tx1"/>
                </a:solidFill>
                <a:effectLst/>
                <a:latin typeface="+mn-lt"/>
                <a:ea typeface="+mn-ea"/>
                <a:cs typeface="+mn-cs"/>
              </a:rPr>
              <a:t>“</a:t>
            </a:r>
            <a:r>
              <a:rPr lang="en-US" i="1" dirty="0"/>
              <a:t>But if you have bitter envy and self-seeking in your hearts, do not boast and lie against the truth.</a:t>
            </a:r>
            <a:r>
              <a:rPr lang="en-US" i="1" baseline="30000" dirty="0"/>
              <a:t> 15</a:t>
            </a:r>
            <a:r>
              <a:rPr lang="en-US" i="1" dirty="0"/>
              <a:t> This wisdom does not descend from above, but is earthly, sensual, demonic.</a:t>
            </a:r>
            <a:r>
              <a:rPr lang="en-US" i="1" baseline="30000" dirty="0"/>
              <a:t> 16</a:t>
            </a:r>
            <a:r>
              <a:rPr lang="en-US" i="1" dirty="0"/>
              <a:t> For where envy and self-seeking exist, confusion and every evil thing are there.</a:t>
            </a:r>
            <a:r>
              <a:rPr lang="en-US" i="1" baseline="30000" dirty="0"/>
              <a:t> 17</a:t>
            </a:r>
            <a:r>
              <a:rPr lang="en-US" i="1" dirty="0"/>
              <a:t> But the wisdom that is from above is first pure, then peaceable, gentle, willing to yield, full of mercy and good fruits, without partiality and without hypocrisy.”</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Every description of heavenly wisdom reveals a commitment to peace with God and with men.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takes wisdom to know how to pursue peace in this life.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God’s word is the source of wisdom that will give you peace throughout life: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(Proverbs 3:1-2), </a:t>
            </a:r>
            <a:r>
              <a:rPr lang="en-US" sz="1200" b="0" i="1" kern="1200" dirty="0">
                <a:solidFill>
                  <a:schemeClr val="tx1"/>
                </a:solidFill>
                <a:effectLst/>
                <a:latin typeface="+mn-lt"/>
                <a:ea typeface="+mn-ea"/>
                <a:cs typeface="+mn-cs"/>
              </a:rPr>
              <a:t>“My son, do not forget my law, but let your heart keep my commands; for length of days and long life and peace they will add to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BC3ED-4463-45E0-B673-55FCD7D55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46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Necessary to Pursue Peace</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Unselfishness.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Strife comes from selfish choices and selfish actions.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One reason for “wars and fights” is the selfish treatment of others </a:t>
            </a:r>
          </a:p>
          <a:p>
            <a:pPr marL="0" indent="0">
              <a:buFont typeface="Arial" panose="020B0604020202020204" pitchFamily="34" charset="0"/>
              <a:buNone/>
            </a:pPr>
            <a:r>
              <a:rPr lang="en-US" sz="1200" b="1" i="0" kern="1200" dirty="0">
                <a:solidFill>
                  <a:schemeClr val="tx1"/>
                </a:solidFill>
                <a:effectLst/>
                <a:latin typeface="+mn-lt"/>
                <a:ea typeface="+mn-ea"/>
                <a:cs typeface="+mn-cs"/>
              </a:rPr>
              <a:t>(James 4:1-4), </a:t>
            </a:r>
            <a:r>
              <a:rPr lang="en-US" sz="1200" b="0" i="1" kern="1200" dirty="0">
                <a:solidFill>
                  <a:schemeClr val="tx1"/>
                </a:solidFill>
                <a:effectLst/>
                <a:latin typeface="+mn-lt"/>
                <a:ea typeface="+mn-ea"/>
                <a:cs typeface="+mn-cs"/>
              </a:rPr>
              <a:t>“</a:t>
            </a:r>
            <a:r>
              <a:rPr lang="en-US" i="1" dirty="0"/>
              <a:t>Where do wars and fights come from among you? Do they not come from </a:t>
            </a:r>
            <a:r>
              <a:rPr lang="en-US" i="1" u="sng" dirty="0"/>
              <a:t>your desires for pleasure </a:t>
            </a:r>
            <a:r>
              <a:rPr lang="en-US" i="1" dirty="0"/>
              <a:t>that war in your members?</a:t>
            </a:r>
            <a:r>
              <a:rPr lang="en-US" i="1" baseline="30000" dirty="0"/>
              <a:t> 2</a:t>
            </a:r>
            <a:r>
              <a:rPr lang="en-US" i="1" dirty="0"/>
              <a:t> </a:t>
            </a:r>
            <a:r>
              <a:rPr lang="en-US" i="1" u="sng" dirty="0"/>
              <a:t>You lust </a:t>
            </a:r>
            <a:r>
              <a:rPr lang="en-US" i="1" dirty="0"/>
              <a:t>and do not have. You murder and </a:t>
            </a:r>
            <a:r>
              <a:rPr lang="en-US" i="1" u="sng" dirty="0"/>
              <a:t>covet</a:t>
            </a:r>
            <a:r>
              <a:rPr lang="en-US" i="1" dirty="0"/>
              <a:t> and cannot obtain. You fight and war. Yet you do not have because you do not ask.</a:t>
            </a:r>
            <a:r>
              <a:rPr lang="en-US" i="1" baseline="30000" dirty="0"/>
              <a:t> 3</a:t>
            </a:r>
            <a:r>
              <a:rPr lang="en-US" i="1" dirty="0"/>
              <a:t> You ask and do not receive, because you ask amiss, </a:t>
            </a:r>
            <a:r>
              <a:rPr lang="en-US" i="1" u="sng" dirty="0"/>
              <a:t>that you may spend it on your pleasures</a:t>
            </a:r>
            <a:r>
              <a:rPr lang="en-US" i="1" dirty="0"/>
              <a:t>.</a:t>
            </a:r>
            <a:r>
              <a:rPr lang="en-US" i="1" baseline="30000" dirty="0"/>
              <a:t> 4</a:t>
            </a:r>
            <a:r>
              <a:rPr lang="en-US" i="1" dirty="0"/>
              <a:t> Adulterers and adulteresses! Do you not know that friendship with the world is enmity with God? Whoever therefore wants to be a friend of the world makes himself an enemy of God.”</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Pursuing and keeping peace requires self-sacrifice and considering others first before you think of yourself </a:t>
            </a:r>
          </a:p>
          <a:p>
            <a:pPr marL="0" indent="0">
              <a:buFont typeface="Arial" panose="020B0604020202020204" pitchFamily="34" charset="0"/>
              <a:buNone/>
            </a:pPr>
            <a:r>
              <a:rPr lang="en-US" sz="1200" b="1" i="0" kern="1200" dirty="0">
                <a:solidFill>
                  <a:schemeClr val="tx1"/>
                </a:solidFill>
                <a:effectLst/>
                <a:latin typeface="+mn-lt"/>
                <a:ea typeface="+mn-ea"/>
                <a:cs typeface="+mn-cs"/>
              </a:rPr>
              <a:t>(Philippians 2:3-4), </a:t>
            </a:r>
            <a:r>
              <a:rPr lang="en-US" sz="1200" b="0" i="1" kern="1200" dirty="0">
                <a:solidFill>
                  <a:schemeClr val="tx1"/>
                </a:solidFill>
                <a:effectLst/>
                <a:latin typeface="+mn-lt"/>
                <a:ea typeface="+mn-ea"/>
                <a:cs typeface="+mn-cs"/>
              </a:rPr>
              <a:t>“</a:t>
            </a:r>
            <a:r>
              <a:rPr lang="en-US" i="1" dirty="0"/>
              <a:t>Let nothing be done through selfish ambition or conceit, but in lowliness of mind let each esteem others better than himself.</a:t>
            </a:r>
            <a:r>
              <a:rPr lang="en-US" i="1" baseline="30000" dirty="0"/>
              <a:t> 4</a:t>
            </a:r>
            <a:r>
              <a:rPr lang="en-US" i="1" dirty="0"/>
              <a:t> Let each of you look out not only for his own interests, but also for the interests of others.”</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BC3ED-4463-45E0-B673-55FCD7D55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6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Necessary to Pursue Peace</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Humility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Only by humbling ourselves before others are we able to pursue and keep peace.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After rebuking the brethren for their “friendship with the world,” James urged them to humble themselves in the sight of the Lord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(James 4:6-10), </a:t>
            </a:r>
            <a:r>
              <a:rPr lang="en-US" sz="1200" b="0" i="1" kern="1200" dirty="0">
                <a:solidFill>
                  <a:schemeClr val="tx1"/>
                </a:solidFill>
                <a:effectLst/>
                <a:latin typeface="+mn-lt"/>
                <a:ea typeface="+mn-ea"/>
                <a:cs typeface="+mn-cs"/>
              </a:rPr>
              <a:t>“</a:t>
            </a:r>
            <a:r>
              <a:rPr lang="en-US" i="1" dirty="0"/>
              <a:t>But He gives more grace. Therefore He says: “God resists the proud, but gives grace to the humble.” </a:t>
            </a:r>
            <a:r>
              <a:rPr lang="en-US" i="1" baseline="30000" dirty="0"/>
              <a:t>7</a:t>
            </a:r>
            <a:r>
              <a:rPr lang="en-US" i="1" dirty="0"/>
              <a:t> Therefore submit to God. Resist the devil and he will flee from you.</a:t>
            </a:r>
            <a:r>
              <a:rPr lang="en-US" i="1" baseline="30000" dirty="0"/>
              <a:t> 8</a:t>
            </a:r>
            <a:r>
              <a:rPr lang="en-US" i="1" dirty="0"/>
              <a:t> Draw near to God and He will draw near to you. Cleanse your hands, you sinners; and purify your hearts, you double-minded.</a:t>
            </a:r>
            <a:r>
              <a:rPr lang="en-US" i="1" baseline="30000" dirty="0"/>
              <a:t> 9</a:t>
            </a:r>
            <a:r>
              <a:rPr lang="en-US" i="1" dirty="0"/>
              <a:t> Lament and mourn and weep! Let your laughter be turned to mourning and your joy to gloom.</a:t>
            </a:r>
            <a:r>
              <a:rPr lang="en-US" i="1" baseline="30000" dirty="0"/>
              <a:t> 10</a:t>
            </a:r>
            <a:r>
              <a:rPr lang="en-US" i="1" dirty="0"/>
              <a:t> Humble yourselves in the sight of the Lord, and He will lift you up.”</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Pride stands in the way of peace; humility opens the door to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BC3ED-4463-45E0-B673-55FCD7D55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49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Necessary to Pursue Peace</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Kindness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Kindness in your heart will help you be a peaceful person.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takes determination and hard work to always show kindness.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By being kind you will be like God and his kindness toward us in Christ. </a:t>
            </a:r>
          </a:p>
          <a:p>
            <a:pPr marL="0" indent="0">
              <a:buFont typeface="Arial" panose="020B0604020202020204" pitchFamily="34" charset="0"/>
              <a:buNone/>
            </a:pPr>
            <a:r>
              <a:rPr lang="en-US" sz="1200" b="1" i="0" kern="1200" dirty="0">
                <a:solidFill>
                  <a:schemeClr val="tx1"/>
                </a:solidFill>
                <a:effectLst/>
                <a:latin typeface="+mn-lt"/>
                <a:ea typeface="+mn-ea"/>
                <a:cs typeface="+mn-cs"/>
              </a:rPr>
              <a:t>(Ephesians 4:31-32),</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“Let all bitterness, wrath, anger, clamor, and evil speaking be put away from you, with all malice. And be kind to one another, tenderhearted, forgiving one another, even as God in Christ forgave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BC3ED-4463-45E0-B673-55FCD7D55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75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Necessary to Pursue Peace</a:t>
            </a:r>
            <a:endParaRPr lang="en-US" sz="1200" b="0" i="0"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Pray for peace</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Example:  Prayers for rulers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Timothy 2:1-2), </a:t>
            </a:r>
            <a:r>
              <a:rPr lang="en-US" sz="1200" b="0" i="1" kern="1200" dirty="0">
                <a:solidFill>
                  <a:schemeClr val="tx1"/>
                </a:solidFill>
                <a:effectLst/>
                <a:latin typeface="+mn-lt"/>
                <a:ea typeface="+mn-ea"/>
                <a:cs typeface="+mn-cs"/>
              </a:rPr>
              <a:t>“</a:t>
            </a:r>
            <a:r>
              <a:rPr lang="en-US" i="1" dirty="0"/>
              <a:t>Therefore I exhort first of all that supplications, prayers, intercessions, and giving of thanks be made for all men,</a:t>
            </a:r>
            <a:r>
              <a:rPr lang="en-US" i="1" baseline="30000" dirty="0"/>
              <a:t> 2</a:t>
            </a:r>
            <a:r>
              <a:rPr lang="en-US" i="1" dirty="0"/>
              <a:t> for kings and all who are in authority, </a:t>
            </a:r>
            <a:r>
              <a:rPr lang="en-US" i="1" u="sng" dirty="0"/>
              <a:t>that we may lead a quiet and peaceable life </a:t>
            </a:r>
            <a:r>
              <a:rPr lang="en-US" i="1" dirty="0"/>
              <a:t>in all godliness and reverence.”</a:t>
            </a:r>
            <a:endParaRPr lang="en-US" sz="1200" b="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Praying for our enemies should include supplications for peace as well</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5:44), </a:t>
            </a:r>
            <a:r>
              <a:rPr lang="en-US" sz="1200" b="0" i="1" kern="1200" dirty="0">
                <a:solidFill>
                  <a:schemeClr val="tx1"/>
                </a:solidFill>
                <a:effectLst/>
                <a:latin typeface="+mn-lt"/>
                <a:ea typeface="+mn-ea"/>
                <a:cs typeface="+mn-cs"/>
              </a:rPr>
              <a:t>“</a:t>
            </a:r>
            <a:r>
              <a:rPr lang="en-US" i="1" dirty="0"/>
              <a:t>But I say to you, love your enemies, bless those who curse you, do good to those who hate you, and pray for those who spitefully use you and persecute you.”</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peaceful person is a praying person who relies on God for his or her life of tranquility and safety.</a:t>
            </a:r>
          </a:p>
          <a:p>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BC3ED-4463-45E0-B673-55FCD7D55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29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Necessary to Pursue Peace</a:t>
            </a:r>
            <a:endParaRPr lang="en-US" sz="1200" b="0" i="0"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Faith in God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More specifically faith in God to right the wrongs of this life.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Taking vengeance on someone who wrongs you prevents you from pursuing peace.</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12:17-18), </a:t>
            </a:r>
            <a:r>
              <a:rPr lang="en-US" sz="1200" b="0" i="1" kern="1200" dirty="0">
                <a:solidFill>
                  <a:schemeClr val="tx1"/>
                </a:solidFill>
                <a:effectLst/>
                <a:latin typeface="+mn-lt"/>
                <a:ea typeface="+mn-ea"/>
                <a:cs typeface="+mn-cs"/>
              </a:rPr>
              <a:t>“Repay no one evil for evil. Have regard for good things in the sight of all men. If it is possible, as much as depends on you, live peaceably with all men”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up to us to </a:t>
            </a:r>
            <a:r>
              <a:rPr lang="en-US" sz="1200" b="0" i="1" kern="1200" dirty="0">
                <a:solidFill>
                  <a:schemeClr val="tx1"/>
                </a:solidFill>
                <a:effectLst/>
                <a:latin typeface="+mn-lt"/>
                <a:ea typeface="+mn-ea"/>
                <a:cs typeface="+mn-cs"/>
              </a:rPr>
              <a:t>“overcome evil with good” </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12:20-21), </a:t>
            </a:r>
            <a:r>
              <a:rPr lang="en-US" sz="1200" b="0" i="1" kern="1200" dirty="0">
                <a:solidFill>
                  <a:schemeClr val="tx1"/>
                </a:solidFill>
                <a:effectLst/>
                <a:latin typeface="+mn-lt"/>
                <a:ea typeface="+mn-ea"/>
                <a:cs typeface="+mn-cs"/>
              </a:rPr>
              <a:t>“</a:t>
            </a:r>
            <a:r>
              <a:rPr lang="en-US" i="1" dirty="0"/>
              <a:t>Therefore, “If your enemy is hungry, feed him; if he is thirsty, give him a drink; for in so doing you will heap coals of fire on his head.” </a:t>
            </a:r>
            <a:r>
              <a:rPr lang="en-US" i="1" baseline="30000" dirty="0"/>
              <a:t>21</a:t>
            </a:r>
            <a:r>
              <a:rPr lang="en-US" i="1" dirty="0"/>
              <a:t> Do not be overcome by evil, but overcome evil with good.”</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God has promised that he will fully judge and punish evildoers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(Romans 12:19), </a:t>
            </a:r>
            <a:r>
              <a:rPr lang="en-US" sz="1200" b="0" i="1" kern="1200" dirty="0">
                <a:solidFill>
                  <a:schemeClr val="tx1"/>
                </a:solidFill>
                <a:effectLst/>
                <a:latin typeface="+mn-lt"/>
                <a:ea typeface="+mn-ea"/>
                <a:cs typeface="+mn-cs"/>
              </a:rPr>
              <a:t>“</a:t>
            </a:r>
            <a:r>
              <a:rPr lang="en-US" i="1" dirty="0"/>
              <a:t>Beloved, do not avenge yourselves, but rather give place to wrath; for it is written, “Vengeance is Mine, I will repay,” says the Lord.”</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BC3ED-4463-45E0-B673-55FCD7D55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28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7FBC-2CF1-486F-B646-49489E4252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FB4115-44D2-49C4-95CC-66B913B2B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CA0057-593C-4DF6-B9FF-68D4E4C6401E}"/>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5" name="Footer Placeholder 4">
            <a:extLst>
              <a:ext uri="{FF2B5EF4-FFF2-40B4-BE49-F238E27FC236}">
                <a16:creationId xmlns:a16="http://schemas.microsoft.com/office/drawing/2014/main" id="{AB5D9B1A-026E-457E-B44D-461A21B8A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730F5-2CE5-4263-B444-2A6E736B20CA}"/>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246784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35F3-1A19-4127-AB38-4D65BFD20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109B01-7B77-4893-A067-378CA211A6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87339-7710-471A-A857-BF3382B5307C}"/>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5" name="Footer Placeholder 4">
            <a:extLst>
              <a:ext uri="{FF2B5EF4-FFF2-40B4-BE49-F238E27FC236}">
                <a16:creationId xmlns:a16="http://schemas.microsoft.com/office/drawing/2014/main" id="{6EAACCF3-B8EE-434A-8CCD-76A8960E4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C2E36-BFD6-445E-8FEA-FE816B0464E0}"/>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66006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7E55B-7BCE-4435-B542-CBA7C5AC8A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C389A4-4341-4998-AA2D-DB0E97AA9A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97B86-6DCD-4091-9C44-2C3CDB39F317}"/>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5" name="Footer Placeholder 4">
            <a:extLst>
              <a:ext uri="{FF2B5EF4-FFF2-40B4-BE49-F238E27FC236}">
                <a16:creationId xmlns:a16="http://schemas.microsoft.com/office/drawing/2014/main" id="{14EAD158-174C-4AA7-93B9-E9B473A77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F841D-8E6C-4266-80F0-D9A6FA0A35CE}"/>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116119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FC90-B205-4955-AAE4-74248612D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F582A-99C6-4357-831C-159FEA8958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202F8-DD9A-4CAC-8268-3A60AACE7838}"/>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5" name="Footer Placeholder 4">
            <a:extLst>
              <a:ext uri="{FF2B5EF4-FFF2-40B4-BE49-F238E27FC236}">
                <a16:creationId xmlns:a16="http://schemas.microsoft.com/office/drawing/2014/main" id="{D843EF14-8DD0-4655-BA13-8E34A2889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CF9DB-92F4-46DE-BD47-3B73CD88237E}"/>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375352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2F1F-D605-4CF9-A33D-ADE40EE60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926749-98FC-4AEE-8DF4-C629B66DE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D3F428-7DFB-47E2-B97D-2262FAA8DB6A}"/>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5" name="Footer Placeholder 4">
            <a:extLst>
              <a:ext uri="{FF2B5EF4-FFF2-40B4-BE49-F238E27FC236}">
                <a16:creationId xmlns:a16="http://schemas.microsoft.com/office/drawing/2014/main" id="{6E30E0C7-EE72-495A-8EB0-120844876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4F49F-1541-419C-8A3D-876369660915}"/>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32453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380A-499C-482F-9202-5B41D24E6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21BA2-3687-4580-A91A-E56AB03C71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6F93B7-88A1-49E3-A94B-F51AAAED5E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986F25-2634-4640-92CB-34AB2615520C}"/>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6" name="Footer Placeholder 5">
            <a:extLst>
              <a:ext uri="{FF2B5EF4-FFF2-40B4-BE49-F238E27FC236}">
                <a16:creationId xmlns:a16="http://schemas.microsoft.com/office/drawing/2014/main" id="{13740CA1-B1DD-4A96-BA69-5C310818C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66134-D054-49BF-AA70-A68BE023BD53}"/>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188685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935E-2098-444B-AF25-070735700C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478A89-C320-4B5B-8E6B-0342CA2612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B13886-59F0-429C-9954-A8D0A4C87F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919420-A69C-45CB-A824-D909B9A0E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97488C-373E-4D10-94C7-0A9818A7D1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4D6573-2046-4BF1-9054-E273CD9593CC}"/>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8" name="Footer Placeholder 7">
            <a:extLst>
              <a:ext uri="{FF2B5EF4-FFF2-40B4-BE49-F238E27FC236}">
                <a16:creationId xmlns:a16="http://schemas.microsoft.com/office/drawing/2014/main" id="{43D028BD-AA31-4D90-833A-97E30DAB8F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53445-F8B8-4F2B-B71D-EFDF8B46056A}"/>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178110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EFF6-9A09-4D7C-9A55-25ED0B66F5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07CAB1-F851-4BA3-821D-D1CF7ED565E8}"/>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4" name="Footer Placeholder 3">
            <a:extLst>
              <a:ext uri="{FF2B5EF4-FFF2-40B4-BE49-F238E27FC236}">
                <a16:creationId xmlns:a16="http://schemas.microsoft.com/office/drawing/2014/main" id="{C4A47865-0BF5-4359-AE16-00904FCB43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3FA69B-87C4-4416-9D43-DA974BE83E34}"/>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161579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876177-19FD-43F7-9DA9-C7D9FBC15284}"/>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3" name="Footer Placeholder 2">
            <a:extLst>
              <a:ext uri="{FF2B5EF4-FFF2-40B4-BE49-F238E27FC236}">
                <a16:creationId xmlns:a16="http://schemas.microsoft.com/office/drawing/2014/main" id="{D765316C-5F56-4729-BBE2-4AF88EAAC5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F5F83D-2216-448B-AB54-5D62EBEDF918}"/>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324361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8EC8-EEA7-4B2D-B02E-98F643E5F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B55F29-D082-4F6A-B29D-313AB2766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8DF04-7404-46D8-B0E2-E89055884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E5696A-A0AC-4E60-B31F-574A6DC6E210}"/>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6" name="Footer Placeholder 5">
            <a:extLst>
              <a:ext uri="{FF2B5EF4-FFF2-40B4-BE49-F238E27FC236}">
                <a16:creationId xmlns:a16="http://schemas.microsoft.com/office/drawing/2014/main" id="{DC988E86-0D00-4CAF-93D7-3FA123F4C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4FFC4-F271-4A31-B686-179D83DF47A2}"/>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34206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9F7D-E0B0-4B04-AE8D-7DF029B2D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814558-B57B-4A64-806A-CD3D8808D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05B08C-E512-4595-A4F3-21620007C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0BF08-D743-4728-A285-047B0238DED9}"/>
              </a:ext>
            </a:extLst>
          </p:cNvPr>
          <p:cNvSpPr>
            <a:spLocks noGrp="1"/>
          </p:cNvSpPr>
          <p:nvPr>
            <p:ph type="dt" sz="half" idx="10"/>
          </p:nvPr>
        </p:nvSpPr>
        <p:spPr/>
        <p:txBody>
          <a:bodyPr/>
          <a:lstStyle/>
          <a:p>
            <a:fld id="{663FA502-82A3-4189-84DA-1BB2398724BC}" type="datetimeFigureOut">
              <a:rPr lang="en-US" smtClean="0"/>
              <a:t>1/13/2019</a:t>
            </a:fld>
            <a:endParaRPr lang="en-US"/>
          </a:p>
        </p:txBody>
      </p:sp>
      <p:sp>
        <p:nvSpPr>
          <p:cNvPr id="6" name="Footer Placeholder 5">
            <a:extLst>
              <a:ext uri="{FF2B5EF4-FFF2-40B4-BE49-F238E27FC236}">
                <a16:creationId xmlns:a16="http://schemas.microsoft.com/office/drawing/2014/main" id="{18286075-75A0-485B-9BEF-43A7A9B83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944CB-D913-4D9B-9FE1-8CB68E952619}"/>
              </a:ext>
            </a:extLst>
          </p:cNvPr>
          <p:cNvSpPr>
            <a:spLocks noGrp="1"/>
          </p:cNvSpPr>
          <p:nvPr>
            <p:ph type="sldNum" sz="quarter" idx="12"/>
          </p:nvPr>
        </p:nvSpPr>
        <p:spPr/>
        <p:txBody>
          <a:bodyPr/>
          <a:lstStyle/>
          <a:p>
            <a:fld id="{FE99A09A-A1E4-4C68-AF65-EEFA50FE1859}" type="slidenum">
              <a:rPr lang="en-US" smtClean="0"/>
              <a:t>‹#›</a:t>
            </a:fld>
            <a:endParaRPr lang="en-US"/>
          </a:p>
        </p:txBody>
      </p:sp>
    </p:spTree>
    <p:extLst>
      <p:ext uri="{BB962C8B-B14F-4D97-AF65-F5344CB8AC3E}">
        <p14:creationId xmlns:p14="http://schemas.microsoft.com/office/powerpoint/2010/main" val="297947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E8A33-5707-495C-BAE7-BA96F13A6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04461B-199F-4142-8926-71EF06181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E85AD-C28F-498A-B701-60A45CCCD9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FA502-82A3-4189-84DA-1BB2398724BC}" type="datetimeFigureOut">
              <a:rPr lang="en-US" smtClean="0"/>
              <a:t>1/13/2019</a:t>
            </a:fld>
            <a:endParaRPr lang="en-US"/>
          </a:p>
        </p:txBody>
      </p:sp>
      <p:sp>
        <p:nvSpPr>
          <p:cNvPr id="5" name="Footer Placeholder 4">
            <a:extLst>
              <a:ext uri="{FF2B5EF4-FFF2-40B4-BE49-F238E27FC236}">
                <a16:creationId xmlns:a16="http://schemas.microsoft.com/office/drawing/2014/main" id="{37A6E08D-8841-43B7-B310-DD5918759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FFEDFF-6597-4187-AE7B-CD1F72568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9A09A-A1E4-4C68-AF65-EEFA50FE1859}" type="slidenum">
              <a:rPr lang="en-US" smtClean="0"/>
              <a:t>‹#›</a:t>
            </a:fld>
            <a:endParaRPr lang="en-US"/>
          </a:p>
        </p:txBody>
      </p:sp>
    </p:spTree>
    <p:extLst>
      <p:ext uri="{BB962C8B-B14F-4D97-AF65-F5344CB8AC3E}">
        <p14:creationId xmlns:p14="http://schemas.microsoft.com/office/powerpoint/2010/main" val="347012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0CB3-AF10-465E-8BEF-29E858B95617}"/>
              </a:ext>
            </a:extLst>
          </p:cNvPr>
          <p:cNvSpPr>
            <a:spLocks noGrp="1"/>
          </p:cNvSpPr>
          <p:nvPr>
            <p:ph type="ctrTitle"/>
          </p:nvPr>
        </p:nvSpPr>
        <p:spPr>
          <a:xfrm>
            <a:off x="1047404" y="515389"/>
            <a:ext cx="9620596" cy="1795549"/>
          </a:xfrm>
        </p:spPr>
        <p:txBody>
          <a:bodyPr anchor="t">
            <a:normAutofit/>
          </a:bodyPr>
          <a:lstStyle/>
          <a:p>
            <a:pPr algn="l"/>
            <a:r>
              <a:rPr lang="en-US" sz="12000" dirty="0">
                <a:solidFill>
                  <a:srgbClr val="CCFF33"/>
                </a:solidFill>
                <a:effectLst>
                  <a:outerShdw blurRad="38100" dist="38100" dir="2700000" algn="tl">
                    <a:srgbClr val="000000">
                      <a:alpha val="43137"/>
                    </a:srgbClr>
                  </a:outerShdw>
                </a:effectLst>
                <a:latin typeface="Brush Script MT" panose="03060802040406070304" pitchFamily="66" charset="0"/>
              </a:rPr>
              <a:t>Pursue</a:t>
            </a:r>
          </a:p>
        </p:txBody>
      </p:sp>
      <p:sp>
        <p:nvSpPr>
          <p:cNvPr id="3" name="Subtitle 2">
            <a:extLst>
              <a:ext uri="{FF2B5EF4-FFF2-40B4-BE49-F238E27FC236}">
                <a16:creationId xmlns:a16="http://schemas.microsoft.com/office/drawing/2014/main" id="{901BF48E-B10D-45F5-85A0-F201C7FFF473}"/>
              </a:ext>
            </a:extLst>
          </p:cNvPr>
          <p:cNvSpPr>
            <a:spLocks noGrp="1"/>
          </p:cNvSpPr>
          <p:nvPr>
            <p:ph type="subTitle" idx="1"/>
          </p:nvPr>
        </p:nvSpPr>
        <p:spPr>
          <a:xfrm>
            <a:off x="6932815" y="360073"/>
            <a:ext cx="4926676" cy="969963"/>
          </a:xfrm>
        </p:spPr>
        <p:txBody>
          <a:bodyPr>
            <a:normAutofit/>
          </a:bodyPr>
          <a:lstStyle/>
          <a:p>
            <a:pPr algn="r"/>
            <a:r>
              <a:rPr lang="en-US" sz="4400" dirty="0">
                <a:solidFill>
                  <a:srgbClr val="CCFF33"/>
                </a:solidFill>
                <a:effectLst>
                  <a:outerShdw blurRad="38100" dist="38100" dir="2700000" algn="tl">
                    <a:srgbClr val="000000">
                      <a:alpha val="43137"/>
                    </a:srgbClr>
                  </a:outerShdw>
                </a:effectLst>
              </a:rPr>
              <a:t>Hebrews 12:14-15</a:t>
            </a:r>
          </a:p>
        </p:txBody>
      </p:sp>
    </p:spTree>
    <p:extLst>
      <p:ext uri="{BB962C8B-B14F-4D97-AF65-F5344CB8AC3E}">
        <p14:creationId xmlns:p14="http://schemas.microsoft.com/office/powerpoint/2010/main" val="37367793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0CB3-AF10-465E-8BEF-29E858B95617}"/>
              </a:ext>
            </a:extLst>
          </p:cNvPr>
          <p:cNvSpPr>
            <a:spLocks noGrp="1"/>
          </p:cNvSpPr>
          <p:nvPr>
            <p:ph type="ctrTitle"/>
          </p:nvPr>
        </p:nvSpPr>
        <p:spPr>
          <a:xfrm>
            <a:off x="1047404" y="515389"/>
            <a:ext cx="9620596" cy="1795549"/>
          </a:xfrm>
        </p:spPr>
        <p:txBody>
          <a:bodyPr anchor="t">
            <a:normAutofit/>
          </a:bodyPr>
          <a:lstStyle/>
          <a:p>
            <a:pPr algn="l"/>
            <a:r>
              <a:rPr lang="en-US" sz="12000" dirty="0">
                <a:solidFill>
                  <a:srgbClr val="CCFF33"/>
                </a:solidFill>
                <a:effectLst>
                  <a:outerShdw blurRad="38100" dist="38100" dir="2700000" algn="tl">
                    <a:srgbClr val="000000">
                      <a:alpha val="43137"/>
                    </a:srgbClr>
                  </a:outerShdw>
                </a:effectLst>
                <a:latin typeface="Brush Script MT" panose="03060802040406070304" pitchFamily="66" charset="0"/>
              </a:rPr>
              <a:t>Pursue</a:t>
            </a:r>
          </a:p>
        </p:txBody>
      </p:sp>
      <p:sp>
        <p:nvSpPr>
          <p:cNvPr id="3" name="Subtitle 2">
            <a:extLst>
              <a:ext uri="{FF2B5EF4-FFF2-40B4-BE49-F238E27FC236}">
                <a16:creationId xmlns:a16="http://schemas.microsoft.com/office/drawing/2014/main" id="{901BF48E-B10D-45F5-85A0-F201C7FFF473}"/>
              </a:ext>
            </a:extLst>
          </p:cNvPr>
          <p:cNvSpPr>
            <a:spLocks noGrp="1"/>
          </p:cNvSpPr>
          <p:nvPr>
            <p:ph type="subTitle" idx="1"/>
          </p:nvPr>
        </p:nvSpPr>
        <p:spPr>
          <a:xfrm>
            <a:off x="6613839" y="1827359"/>
            <a:ext cx="4926676" cy="969963"/>
          </a:xfrm>
        </p:spPr>
        <p:txBody>
          <a:bodyPr>
            <a:normAutofit/>
          </a:bodyPr>
          <a:lstStyle/>
          <a:p>
            <a:pPr algn="r"/>
            <a:r>
              <a:rPr lang="en-US" sz="4400" dirty="0">
                <a:solidFill>
                  <a:srgbClr val="CCFF33"/>
                </a:solidFill>
                <a:effectLst>
                  <a:outerShdw blurRad="38100" dist="38100" dir="2700000" algn="tl">
                    <a:srgbClr val="000000">
                      <a:alpha val="43137"/>
                    </a:srgbClr>
                  </a:outerShdw>
                </a:effectLst>
              </a:rPr>
              <a:t>Psalm 34:11-19</a:t>
            </a:r>
          </a:p>
        </p:txBody>
      </p:sp>
    </p:spTree>
    <p:extLst>
      <p:ext uri="{BB962C8B-B14F-4D97-AF65-F5344CB8AC3E}">
        <p14:creationId xmlns:p14="http://schemas.microsoft.com/office/powerpoint/2010/main" val="151668430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85000"/>
                    </a14:imgEffect>
                    <a14:imgEffect>
                      <a14:brightnessContrast bright="-25000" contras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AA6A-C388-4368-9C19-4CA165D5E6FD}"/>
              </a:ext>
            </a:extLst>
          </p:cNvPr>
          <p:cNvSpPr>
            <a:spLocks noGrp="1"/>
          </p:cNvSpPr>
          <p:nvPr>
            <p:ph type="title"/>
          </p:nvPr>
        </p:nvSpPr>
        <p:spPr>
          <a:xfrm>
            <a:off x="339436" y="-83753"/>
            <a:ext cx="11513128" cy="1325563"/>
          </a:xfrm>
        </p:spPr>
        <p:txBody>
          <a:bodyPr>
            <a:normAutofit/>
          </a:bodyPr>
          <a:lstStyle/>
          <a:p>
            <a:pPr algn="ctr"/>
            <a:r>
              <a:rPr lang="en-US" sz="6000" dirty="0">
                <a:solidFill>
                  <a:srgbClr val="CCFF33"/>
                </a:solidFill>
                <a:effectLst>
                  <a:outerShdw blurRad="38100" dist="38100" dir="2700000" algn="tl">
                    <a:srgbClr val="000000">
                      <a:alpha val="43137"/>
                    </a:srgbClr>
                  </a:outerShdw>
                </a:effectLst>
                <a:latin typeface="Brush Script MT" panose="03060802040406070304" pitchFamily="66" charset="0"/>
              </a:rPr>
              <a:t>What is Necessary to Pursue Peace</a:t>
            </a:r>
          </a:p>
        </p:txBody>
      </p:sp>
      <p:sp>
        <p:nvSpPr>
          <p:cNvPr id="5" name="Content Placeholder 4">
            <a:extLst>
              <a:ext uri="{FF2B5EF4-FFF2-40B4-BE49-F238E27FC236}">
                <a16:creationId xmlns:a16="http://schemas.microsoft.com/office/drawing/2014/main" id="{424C8889-1092-4F59-89A8-87B10B8B4CBC}"/>
              </a:ext>
            </a:extLst>
          </p:cNvPr>
          <p:cNvSpPr>
            <a:spLocks noGrp="1"/>
          </p:cNvSpPr>
          <p:nvPr>
            <p:ph sz="half" idx="1"/>
          </p:nvPr>
        </p:nvSpPr>
        <p:spPr>
          <a:xfrm>
            <a:off x="751626" y="1212715"/>
            <a:ext cx="5471160"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The gospel of Christ</a:t>
            </a:r>
          </a:p>
          <a:p>
            <a:pPr marL="457200" lvl="1" indent="0">
              <a:buNone/>
            </a:pPr>
            <a:r>
              <a:rPr lang="en-US" sz="4000" dirty="0">
                <a:solidFill>
                  <a:schemeClr val="bg1"/>
                </a:solidFill>
                <a:effectLst>
                  <a:outerShdw blurRad="38100" dist="38100" dir="2700000" algn="tl">
                    <a:srgbClr val="000000">
                      <a:alpha val="43137"/>
                    </a:srgbClr>
                  </a:outerShdw>
                </a:effectLst>
              </a:rPr>
              <a:t>Rom. 10:15; Eph. 6:15</a:t>
            </a:r>
          </a:p>
        </p:txBody>
      </p:sp>
      <p:sp>
        <p:nvSpPr>
          <p:cNvPr id="10" name="Content Placeholder 9">
            <a:extLst>
              <a:ext uri="{FF2B5EF4-FFF2-40B4-BE49-F238E27FC236}">
                <a16:creationId xmlns:a16="http://schemas.microsoft.com/office/drawing/2014/main" id="{2BE6A68D-5349-4F65-AFEE-1038A352594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4564153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85000"/>
                    </a14:imgEffect>
                    <a14:imgEffect>
                      <a14:brightnessContrast bright="-25000" contras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AA6A-C388-4368-9C19-4CA165D5E6FD}"/>
              </a:ext>
            </a:extLst>
          </p:cNvPr>
          <p:cNvSpPr>
            <a:spLocks noGrp="1"/>
          </p:cNvSpPr>
          <p:nvPr>
            <p:ph type="title"/>
          </p:nvPr>
        </p:nvSpPr>
        <p:spPr>
          <a:xfrm>
            <a:off x="339436" y="-83753"/>
            <a:ext cx="11513128" cy="1325563"/>
          </a:xfrm>
        </p:spPr>
        <p:txBody>
          <a:bodyPr>
            <a:normAutofit/>
          </a:bodyPr>
          <a:lstStyle/>
          <a:p>
            <a:pPr algn="ctr"/>
            <a:r>
              <a:rPr lang="en-US" sz="6000" dirty="0">
                <a:solidFill>
                  <a:srgbClr val="CCFF33"/>
                </a:solidFill>
                <a:effectLst>
                  <a:outerShdw blurRad="38100" dist="38100" dir="2700000" algn="tl">
                    <a:srgbClr val="000000">
                      <a:alpha val="43137"/>
                    </a:srgbClr>
                  </a:outerShdw>
                </a:effectLst>
                <a:latin typeface="Brush Script MT" panose="03060802040406070304" pitchFamily="66" charset="0"/>
              </a:rPr>
              <a:t>What is Necessary to Pursue Peace</a:t>
            </a:r>
          </a:p>
        </p:txBody>
      </p:sp>
      <p:sp>
        <p:nvSpPr>
          <p:cNvPr id="5" name="Content Placeholder 4">
            <a:extLst>
              <a:ext uri="{FF2B5EF4-FFF2-40B4-BE49-F238E27FC236}">
                <a16:creationId xmlns:a16="http://schemas.microsoft.com/office/drawing/2014/main" id="{424C8889-1092-4F59-89A8-87B10B8B4CBC}"/>
              </a:ext>
            </a:extLst>
          </p:cNvPr>
          <p:cNvSpPr>
            <a:spLocks noGrp="1"/>
          </p:cNvSpPr>
          <p:nvPr>
            <p:ph sz="half" idx="1"/>
          </p:nvPr>
        </p:nvSpPr>
        <p:spPr>
          <a:xfrm>
            <a:off x="751626" y="1212715"/>
            <a:ext cx="5471160"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The gospel of Christ</a:t>
            </a:r>
          </a:p>
          <a:p>
            <a:pPr marL="457200" lvl="1" indent="0">
              <a:buNone/>
            </a:pPr>
            <a:r>
              <a:rPr lang="en-US" sz="4000" dirty="0">
                <a:solidFill>
                  <a:schemeClr val="bg1"/>
                </a:solidFill>
                <a:effectLst>
                  <a:outerShdw blurRad="38100" dist="38100" dir="2700000" algn="tl">
                    <a:srgbClr val="000000">
                      <a:alpha val="43137"/>
                    </a:srgbClr>
                  </a:outerShdw>
                </a:effectLst>
              </a:rPr>
              <a:t>Rom. 10:15; Eph. 6:15</a:t>
            </a:r>
          </a:p>
          <a:p>
            <a:pPr marL="349250" indent="-349250"/>
            <a:r>
              <a:rPr lang="en-US" sz="4400" b="1" dirty="0">
                <a:solidFill>
                  <a:srgbClr val="CCFF33"/>
                </a:solidFill>
                <a:effectLst>
                  <a:outerShdw blurRad="38100" dist="38100" dir="2700000" algn="tl">
                    <a:srgbClr val="000000">
                      <a:alpha val="43137"/>
                    </a:srgbClr>
                  </a:outerShdw>
                </a:effectLst>
              </a:rPr>
              <a:t>A Pure Heart</a:t>
            </a:r>
          </a:p>
          <a:p>
            <a:pPr marL="457200" lvl="1" indent="0">
              <a:buNone/>
            </a:pPr>
            <a:r>
              <a:rPr lang="en-US" sz="4000" dirty="0">
                <a:solidFill>
                  <a:schemeClr val="bg1"/>
                </a:solidFill>
                <a:effectLst>
                  <a:outerShdw blurRad="38100" dist="38100" dir="2700000" algn="tl">
                    <a:srgbClr val="000000">
                      <a:alpha val="43137"/>
                    </a:srgbClr>
                  </a:outerShdw>
                </a:effectLst>
              </a:rPr>
              <a:t>2 Timothy 2:22</a:t>
            </a:r>
          </a:p>
        </p:txBody>
      </p:sp>
      <p:sp>
        <p:nvSpPr>
          <p:cNvPr id="3" name="Content Placeholder 2">
            <a:extLst>
              <a:ext uri="{FF2B5EF4-FFF2-40B4-BE49-F238E27FC236}">
                <a16:creationId xmlns:a16="http://schemas.microsoft.com/office/drawing/2014/main" id="{7A180588-7271-4391-B037-6B7D539F95A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943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left)">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85000"/>
                    </a14:imgEffect>
                    <a14:imgEffect>
                      <a14:brightnessContrast bright="-25000" contras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AA6A-C388-4368-9C19-4CA165D5E6FD}"/>
              </a:ext>
            </a:extLst>
          </p:cNvPr>
          <p:cNvSpPr>
            <a:spLocks noGrp="1"/>
          </p:cNvSpPr>
          <p:nvPr>
            <p:ph type="title"/>
          </p:nvPr>
        </p:nvSpPr>
        <p:spPr>
          <a:xfrm>
            <a:off x="339436" y="-83753"/>
            <a:ext cx="11513128" cy="1325563"/>
          </a:xfrm>
        </p:spPr>
        <p:txBody>
          <a:bodyPr>
            <a:normAutofit/>
          </a:bodyPr>
          <a:lstStyle/>
          <a:p>
            <a:pPr algn="ctr"/>
            <a:r>
              <a:rPr lang="en-US" sz="6000" dirty="0">
                <a:solidFill>
                  <a:srgbClr val="CCFF33"/>
                </a:solidFill>
                <a:effectLst>
                  <a:outerShdw blurRad="38100" dist="38100" dir="2700000" algn="tl">
                    <a:srgbClr val="000000">
                      <a:alpha val="43137"/>
                    </a:srgbClr>
                  </a:outerShdw>
                </a:effectLst>
                <a:latin typeface="Brush Script MT" panose="03060802040406070304" pitchFamily="66" charset="0"/>
              </a:rPr>
              <a:t>What is Necessary to Pursue Peace</a:t>
            </a:r>
          </a:p>
        </p:txBody>
      </p:sp>
      <p:sp>
        <p:nvSpPr>
          <p:cNvPr id="5" name="Content Placeholder 4">
            <a:extLst>
              <a:ext uri="{FF2B5EF4-FFF2-40B4-BE49-F238E27FC236}">
                <a16:creationId xmlns:a16="http://schemas.microsoft.com/office/drawing/2014/main" id="{424C8889-1092-4F59-89A8-87B10B8B4CBC}"/>
              </a:ext>
            </a:extLst>
          </p:cNvPr>
          <p:cNvSpPr>
            <a:spLocks noGrp="1"/>
          </p:cNvSpPr>
          <p:nvPr>
            <p:ph sz="half" idx="1"/>
          </p:nvPr>
        </p:nvSpPr>
        <p:spPr>
          <a:xfrm>
            <a:off x="751626" y="1212715"/>
            <a:ext cx="5471160"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The gospel of Christ</a:t>
            </a:r>
          </a:p>
          <a:p>
            <a:pPr marL="457200" lvl="1" indent="0">
              <a:buNone/>
            </a:pPr>
            <a:r>
              <a:rPr lang="en-US" sz="4000" dirty="0">
                <a:solidFill>
                  <a:schemeClr val="bg1"/>
                </a:solidFill>
                <a:effectLst>
                  <a:outerShdw blurRad="38100" dist="38100" dir="2700000" algn="tl">
                    <a:srgbClr val="000000">
                      <a:alpha val="43137"/>
                    </a:srgbClr>
                  </a:outerShdw>
                </a:effectLst>
              </a:rPr>
              <a:t>Rom. 10:15; Eph. 6:15</a:t>
            </a:r>
          </a:p>
          <a:p>
            <a:pPr marL="349250" indent="-349250"/>
            <a:r>
              <a:rPr lang="en-US" sz="4400" b="1" dirty="0">
                <a:solidFill>
                  <a:srgbClr val="CCFF33"/>
                </a:solidFill>
                <a:effectLst>
                  <a:outerShdw blurRad="38100" dist="38100" dir="2700000" algn="tl">
                    <a:srgbClr val="000000">
                      <a:alpha val="43137"/>
                    </a:srgbClr>
                  </a:outerShdw>
                </a:effectLst>
              </a:rPr>
              <a:t>A Pure Heart</a:t>
            </a:r>
          </a:p>
          <a:p>
            <a:pPr marL="457200" lvl="1" indent="0">
              <a:buNone/>
            </a:pPr>
            <a:r>
              <a:rPr lang="en-US" sz="4000" dirty="0">
                <a:solidFill>
                  <a:schemeClr val="bg1"/>
                </a:solidFill>
                <a:effectLst>
                  <a:outerShdw blurRad="38100" dist="38100" dir="2700000" algn="tl">
                    <a:srgbClr val="000000">
                      <a:alpha val="43137"/>
                    </a:srgbClr>
                  </a:outerShdw>
                </a:effectLst>
              </a:rPr>
              <a:t>2 Timothy 2:22</a:t>
            </a:r>
          </a:p>
          <a:p>
            <a:pPr marL="349250" indent="-349250"/>
            <a:r>
              <a:rPr lang="en-US" sz="4400" b="1" dirty="0">
                <a:solidFill>
                  <a:srgbClr val="CCFF33"/>
                </a:solidFill>
                <a:effectLst>
                  <a:outerShdw blurRad="38100" dist="38100" dir="2700000" algn="tl">
                    <a:srgbClr val="000000">
                      <a:alpha val="43137"/>
                    </a:srgbClr>
                  </a:outerShdw>
                </a:effectLst>
              </a:rPr>
              <a:t>Wisdom from Above</a:t>
            </a:r>
          </a:p>
          <a:p>
            <a:pPr marL="457200" lvl="1" indent="0">
              <a:buNone/>
            </a:pPr>
            <a:r>
              <a:rPr lang="en-US" sz="4000" dirty="0">
                <a:solidFill>
                  <a:schemeClr val="bg1"/>
                </a:solidFill>
                <a:effectLst>
                  <a:outerShdw blurRad="38100" dist="38100" dir="2700000" algn="tl">
                    <a:srgbClr val="000000">
                      <a:alpha val="43137"/>
                    </a:srgbClr>
                  </a:outerShdw>
                </a:effectLst>
              </a:rPr>
              <a:t>Jas. 3:17; Prov. 3:1-2</a:t>
            </a:r>
          </a:p>
        </p:txBody>
      </p:sp>
      <p:sp>
        <p:nvSpPr>
          <p:cNvPr id="3" name="Content Placeholder 2">
            <a:extLst>
              <a:ext uri="{FF2B5EF4-FFF2-40B4-BE49-F238E27FC236}">
                <a16:creationId xmlns:a16="http://schemas.microsoft.com/office/drawing/2014/main" id="{61BA9FE4-9083-458E-8837-8B63385B228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152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500"/>
                                        <p:tgtEl>
                                          <p:spTgt spid="5">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wipe(left)">
                                      <p:cBhvr>
                                        <p:cTn id="1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85000"/>
                    </a14:imgEffect>
                    <a14:imgEffect>
                      <a14:brightnessContrast bright="-25000" contras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AA6A-C388-4368-9C19-4CA165D5E6FD}"/>
              </a:ext>
            </a:extLst>
          </p:cNvPr>
          <p:cNvSpPr>
            <a:spLocks noGrp="1"/>
          </p:cNvSpPr>
          <p:nvPr>
            <p:ph type="title"/>
          </p:nvPr>
        </p:nvSpPr>
        <p:spPr>
          <a:xfrm>
            <a:off x="339436" y="-83753"/>
            <a:ext cx="11513128" cy="1325563"/>
          </a:xfrm>
        </p:spPr>
        <p:txBody>
          <a:bodyPr>
            <a:normAutofit/>
          </a:bodyPr>
          <a:lstStyle/>
          <a:p>
            <a:pPr algn="ctr"/>
            <a:r>
              <a:rPr lang="en-US" sz="6000" dirty="0">
                <a:solidFill>
                  <a:srgbClr val="CCFF33"/>
                </a:solidFill>
                <a:effectLst>
                  <a:outerShdw blurRad="38100" dist="38100" dir="2700000" algn="tl">
                    <a:srgbClr val="000000">
                      <a:alpha val="43137"/>
                    </a:srgbClr>
                  </a:outerShdw>
                </a:effectLst>
                <a:latin typeface="Brush Script MT" panose="03060802040406070304" pitchFamily="66" charset="0"/>
              </a:rPr>
              <a:t>What is Necessary to Pursue Peace</a:t>
            </a:r>
          </a:p>
        </p:txBody>
      </p:sp>
      <p:sp>
        <p:nvSpPr>
          <p:cNvPr id="5" name="Content Placeholder 4">
            <a:extLst>
              <a:ext uri="{FF2B5EF4-FFF2-40B4-BE49-F238E27FC236}">
                <a16:creationId xmlns:a16="http://schemas.microsoft.com/office/drawing/2014/main" id="{424C8889-1092-4F59-89A8-87B10B8B4CBC}"/>
              </a:ext>
            </a:extLst>
          </p:cNvPr>
          <p:cNvSpPr>
            <a:spLocks noGrp="1"/>
          </p:cNvSpPr>
          <p:nvPr>
            <p:ph sz="half" idx="1"/>
          </p:nvPr>
        </p:nvSpPr>
        <p:spPr>
          <a:xfrm>
            <a:off x="751626" y="1212715"/>
            <a:ext cx="5471160"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The gospel of Christ</a:t>
            </a:r>
          </a:p>
          <a:p>
            <a:pPr marL="457200" lvl="1" indent="0">
              <a:buNone/>
            </a:pPr>
            <a:r>
              <a:rPr lang="en-US" sz="4000" dirty="0">
                <a:solidFill>
                  <a:schemeClr val="bg1"/>
                </a:solidFill>
                <a:effectLst>
                  <a:outerShdw blurRad="38100" dist="38100" dir="2700000" algn="tl">
                    <a:srgbClr val="000000">
                      <a:alpha val="43137"/>
                    </a:srgbClr>
                  </a:outerShdw>
                </a:effectLst>
              </a:rPr>
              <a:t>Rom. 10:15; Eph. 6:15</a:t>
            </a:r>
          </a:p>
          <a:p>
            <a:pPr marL="349250" indent="-349250"/>
            <a:r>
              <a:rPr lang="en-US" sz="4400" b="1" dirty="0">
                <a:solidFill>
                  <a:srgbClr val="CCFF33"/>
                </a:solidFill>
                <a:effectLst>
                  <a:outerShdw blurRad="38100" dist="38100" dir="2700000" algn="tl">
                    <a:srgbClr val="000000">
                      <a:alpha val="43137"/>
                    </a:srgbClr>
                  </a:outerShdw>
                </a:effectLst>
              </a:rPr>
              <a:t>A Pure Heart</a:t>
            </a:r>
          </a:p>
          <a:p>
            <a:pPr marL="457200" lvl="1" indent="0">
              <a:buNone/>
            </a:pPr>
            <a:r>
              <a:rPr lang="en-US" sz="4000" dirty="0">
                <a:solidFill>
                  <a:schemeClr val="bg1"/>
                </a:solidFill>
                <a:effectLst>
                  <a:outerShdw blurRad="38100" dist="38100" dir="2700000" algn="tl">
                    <a:srgbClr val="000000">
                      <a:alpha val="43137"/>
                    </a:srgbClr>
                  </a:outerShdw>
                </a:effectLst>
              </a:rPr>
              <a:t>2 Timothy 2:22</a:t>
            </a:r>
          </a:p>
          <a:p>
            <a:pPr marL="349250" indent="-349250"/>
            <a:r>
              <a:rPr lang="en-US" sz="4400" b="1" dirty="0">
                <a:solidFill>
                  <a:srgbClr val="CCFF33"/>
                </a:solidFill>
                <a:effectLst>
                  <a:outerShdw blurRad="38100" dist="38100" dir="2700000" algn="tl">
                    <a:srgbClr val="000000">
                      <a:alpha val="43137"/>
                    </a:srgbClr>
                  </a:outerShdw>
                </a:effectLst>
              </a:rPr>
              <a:t>Wisdom from Above</a:t>
            </a:r>
          </a:p>
          <a:p>
            <a:pPr marL="457200" lvl="1" indent="0">
              <a:buNone/>
            </a:pPr>
            <a:r>
              <a:rPr lang="en-US" sz="4000" dirty="0">
                <a:solidFill>
                  <a:schemeClr val="bg1"/>
                </a:solidFill>
                <a:effectLst>
                  <a:outerShdw blurRad="38100" dist="38100" dir="2700000" algn="tl">
                    <a:srgbClr val="000000">
                      <a:alpha val="43137"/>
                    </a:srgbClr>
                  </a:outerShdw>
                </a:effectLst>
              </a:rPr>
              <a:t>Jas. 3:17; Prov. 3:1-2</a:t>
            </a:r>
          </a:p>
          <a:p>
            <a:pPr marL="349250" indent="-349250"/>
            <a:r>
              <a:rPr lang="en-US" sz="4400" b="1" dirty="0">
                <a:solidFill>
                  <a:srgbClr val="CCFF33"/>
                </a:solidFill>
                <a:effectLst>
                  <a:outerShdw blurRad="38100" dist="38100" dir="2700000" algn="tl">
                    <a:srgbClr val="000000">
                      <a:alpha val="43137"/>
                    </a:srgbClr>
                  </a:outerShdw>
                </a:effectLst>
              </a:rPr>
              <a:t>Unselfishness</a:t>
            </a:r>
          </a:p>
          <a:p>
            <a:pPr marL="457200" lvl="1" indent="0">
              <a:buNone/>
            </a:pPr>
            <a:r>
              <a:rPr lang="en-US" sz="4000" dirty="0">
                <a:solidFill>
                  <a:schemeClr val="bg1"/>
                </a:solidFill>
                <a:effectLst>
                  <a:outerShdw blurRad="38100" dist="38100" dir="2700000" algn="tl">
                    <a:srgbClr val="000000">
                      <a:alpha val="43137"/>
                    </a:srgbClr>
                  </a:outerShdw>
                </a:effectLst>
              </a:rPr>
              <a:t>Jas. 4:1-4; Phil. 2:3-4</a:t>
            </a:r>
          </a:p>
        </p:txBody>
      </p:sp>
      <p:sp>
        <p:nvSpPr>
          <p:cNvPr id="3" name="Content Placeholder 2">
            <a:extLst>
              <a:ext uri="{FF2B5EF4-FFF2-40B4-BE49-F238E27FC236}">
                <a16:creationId xmlns:a16="http://schemas.microsoft.com/office/drawing/2014/main" id="{BC47DAA0-0E9D-47FA-8750-CBD585FB6FE0}"/>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1468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left)">
                                      <p:cBhvr>
                                        <p:cTn id="7" dur="500"/>
                                        <p:tgtEl>
                                          <p:spTgt spid="5">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wipe(left)">
                                      <p:cBhvr>
                                        <p:cTn id="1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85000"/>
                    </a14:imgEffect>
                    <a14:imgEffect>
                      <a14:brightnessContrast bright="-25000" contras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AA6A-C388-4368-9C19-4CA165D5E6FD}"/>
              </a:ext>
            </a:extLst>
          </p:cNvPr>
          <p:cNvSpPr>
            <a:spLocks noGrp="1"/>
          </p:cNvSpPr>
          <p:nvPr>
            <p:ph type="title"/>
          </p:nvPr>
        </p:nvSpPr>
        <p:spPr>
          <a:xfrm>
            <a:off x="339436" y="-83753"/>
            <a:ext cx="11513128" cy="1325563"/>
          </a:xfrm>
        </p:spPr>
        <p:txBody>
          <a:bodyPr>
            <a:normAutofit/>
          </a:bodyPr>
          <a:lstStyle/>
          <a:p>
            <a:pPr algn="ctr"/>
            <a:r>
              <a:rPr lang="en-US" sz="6000" dirty="0">
                <a:solidFill>
                  <a:srgbClr val="CCFF33"/>
                </a:solidFill>
                <a:effectLst>
                  <a:outerShdw blurRad="38100" dist="38100" dir="2700000" algn="tl">
                    <a:srgbClr val="000000">
                      <a:alpha val="43137"/>
                    </a:srgbClr>
                  </a:outerShdw>
                </a:effectLst>
                <a:latin typeface="Brush Script MT" panose="03060802040406070304" pitchFamily="66" charset="0"/>
              </a:rPr>
              <a:t>What is Necessary to Pursue Peace</a:t>
            </a:r>
          </a:p>
        </p:txBody>
      </p:sp>
      <p:sp>
        <p:nvSpPr>
          <p:cNvPr id="5" name="Content Placeholder 4">
            <a:extLst>
              <a:ext uri="{FF2B5EF4-FFF2-40B4-BE49-F238E27FC236}">
                <a16:creationId xmlns:a16="http://schemas.microsoft.com/office/drawing/2014/main" id="{424C8889-1092-4F59-89A8-87B10B8B4CBC}"/>
              </a:ext>
            </a:extLst>
          </p:cNvPr>
          <p:cNvSpPr>
            <a:spLocks noGrp="1"/>
          </p:cNvSpPr>
          <p:nvPr>
            <p:ph sz="half" idx="1"/>
          </p:nvPr>
        </p:nvSpPr>
        <p:spPr>
          <a:xfrm>
            <a:off x="751626" y="1212715"/>
            <a:ext cx="5471160"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The gospel of Christ</a:t>
            </a:r>
          </a:p>
          <a:p>
            <a:pPr marL="457200" lvl="1" indent="0">
              <a:buNone/>
            </a:pPr>
            <a:r>
              <a:rPr lang="en-US" sz="4000" dirty="0">
                <a:solidFill>
                  <a:schemeClr val="bg1"/>
                </a:solidFill>
                <a:effectLst>
                  <a:outerShdw blurRad="38100" dist="38100" dir="2700000" algn="tl">
                    <a:srgbClr val="000000">
                      <a:alpha val="43137"/>
                    </a:srgbClr>
                  </a:outerShdw>
                </a:effectLst>
              </a:rPr>
              <a:t>Rom. 10:15; Eph. 6:15</a:t>
            </a:r>
          </a:p>
          <a:p>
            <a:pPr marL="349250" indent="-349250"/>
            <a:r>
              <a:rPr lang="en-US" sz="4400" b="1" dirty="0">
                <a:solidFill>
                  <a:srgbClr val="CCFF33"/>
                </a:solidFill>
                <a:effectLst>
                  <a:outerShdw blurRad="38100" dist="38100" dir="2700000" algn="tl">
                    <a:srgbClr val="000000">
                      <a:alpha val="43137"/>
                    </a:srgbClr>
                  </a:outerShdw>
                </a:effectLst>
              </a:rPr>
              <a:t>A Pure Heart</a:t>
            </a:r>
          </a:p>
          <a:p>
            <a:pPr marL="457200" lvl="1" indent="0">
              <a:buNone/>
            </a:pPr>
            <a:r>
              <a:rPr lang="en-US" sz="4000" dirty="0">
                <a:solidFill>
                  <a:schemeClr val="bg1"/>
                </a:solidFill>
                <a:effectLst>
                  <a:outerShdw blurRad="38100" dist="38100" dir="2700000" algn="tl">
                    <a:srgbClr val="000000">
                      <a:alpha val="43137"/>
                    </a:srgbClr>
                  </a:outerShdw>
                </a:effectLst>
              </a:rPr>
              <a:t>2 Timothy 2:22</a:t>
            </a:r>
          </a:p>
          <a:p>
            <a:pPr marL="349250" indent="-349250"/>
            <a:r>
              <a:rPr lang="en-US" sz="4400" b="1" dirty="0">
                <a:solidFill>
                  <a:srgbClr val="CCFF33"/>
                </a:solidFill>
                <a:effectLst>
                  <a:outerShdw blurRad="38100" dist="38100" dir="2700000" algn="tl">
                    <a:srgbClr val="000000">
                      <a:alpha val="43137"/>
                    </a:srgbClr>
                  </a:outerShdw>
                </a:effectLst>
              </a:rPr>
              <a:t>Wisdom from Above</a:t>
            </a:r>
          </a:p>
          <a:p>
            <a:pPr marL="457200" lvl="1" indent="0">
              <a:buNone/>
            </a:pPr>
            <a:r>
              <a:rPr lang="en-US" sz="4000" dirty="0">
                <a:solidFill>
                  <a:schemeClr val="bg1"/>
                </a:solidFill>
                <a:effectLst>
                  <a:outerShdw blurRad="38100" dist="38100" dir="2700000" algn="tl">
                    <a:srgbClr val="000000">
                      <a:alpha val="43137"/>
                    </a:srgbClr>
                  </a:outerShdw>
                </a:effectLst>
              </a:rPr>
              <a:t>Jas. 3:17; Prov. 3:1-2</a:t>
            </a:r>
          </a:p>
          <a:p>
            <a:pPr marL="349250" indent="-349250"/>
            <a:r>
              <a:rPr lang="en-US" sz="4400" b="1" dirty="0">
                <a:solidFill>
                  <a:srgbClr val="CCFF33"/>
                </a:solidFill>
                <a:effectLst>
                  <a:outerShdw blurRad="38100" dist="38100" dir="2700000" algn="tl">
                    <a:srgbClr val="000000">
                      <a:alpha val="43137"/>
                    </a:srgbClr>
                  </a:outerShdw>
                </a:effectLst>
              </a:rPr>
              <a:t>Unselfishness</a:t>
            </a:r>
          </a:p>
          <a:p>
            <a:pPr marL="457200" lvl="1" indent="0">
              <a:buNone/>
            </a:pPr>
            <a:r>
              <a:rPr lang="en-US" sz="4000" dirty="0">
                <a:solidFill>
                  <a:schemeClr val="bg1"/>
                </a:solidFill>
                <a:effectLst>
                  <a:outerShdw blurRad="38100" dist="38100" dir="2700000" algn="tl">
                    <a:srgbClr val="000000">
                      <a:alpha val="43137"/>
                    </a:srgbClr>
                  </a:outerShdw>
                </a:effectLst>
              </a:rPr>
              <a:t>Jas. 4:1-4; Phil. 2:3-4</a:t>
            </a:r>
          </a:p>
        </p:txBody>
      </p:sp>
      <p:sp>
        <p:nvSpPr>
          <p:cNvPr id="6" name="Content Placeholder 5">
            <a:extLst>
              <a:ext uri="{FF2B5EF4-FFF2-40B4-BE49-F238E27FC236}">
                <a16:creationId xmlns:a16="http://schemas.microsoft.com/office/drawing/2014/main" id="{90B2508F-56FD-4758-A57D-4A5A3B6E0D9F}"/>
              </a:ext>
            </a:extLst>
          </p:cNvPr>
          <p:cNvSpPr>
            <a:spLocks noGrp="1"/>
          </p:cNvSpPr>
          <p:nvPr>
            <p:ph sz="half" idx="2"/>
          </p:nvPr>
        </p:nvSpPr>
        <p:spPr>
          <a:xfrm>
            <a:off x="6721548" y="1229340"/>
            <a:ext cx="4918366"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Humility</a:t>
            </a:r>
          </a:p>
          <a:p>
            <a:pPr marL="457200" lvl="1" indent="0">
              <a:buNone/>
            </a:pPr>
            <a:r>
              <a:rPr lang="en-US" sz="4000" dirty="0">
                <a:solidFill>
                  <a:schemeClr val="bg1"/>
                </a:solidFill>
                <a:effectLst>
                  <a:outerShdw blurRad="38100" dist="38100" dir="2700000" algn="tl">
                    <a:srgbClr val="000000">
                      <a:alpha val="43137"/>
                    </a:srgbClr>
                  </a:outerShdw>
                </a:effectLst>
              </a:rPr>
              <a:t>James 4:6-10</a:t>
            </a:r>
          </a:p>
        </p:txBody>
      </p:sp>
    </p:spTree>
    <p:extLst>
      <p:ext uri="{BB962C8B-B14F-4D97-AF65-F5344CB8AC3E}">
        <p14:creationId xmlns:p14="http://schemas.microsoft.com/office/powerpoint/2010/main" val="33778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85000"/>
                    </a14:imgEffect>
                    <a14:imgEffect>
                      <a14:brightnessContrast bright="-25000" contras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AA6A-C388-4368-9C19-4CA165D5E6FD}"/>
              </a:ext>
            </a:extLst>
          </p:cNvPr>
          <p:cNvSpPr>
            <a:spLocks noGrp="1"/>
          </p:cNvSpPr>
          <p:nvPr>
            <p:ph type="title"/>
          </p:nvPr>
        </p:nvSpPr>
        <p:spPr>
          <a:xfrm>
            <a:off x="339436" y="-83753"/>
            <a:ext cx="11513128" cy="1325563"/>
          </a:xfrm>
        </p:spPr>
        <p:txBody>
          <a:bodyPr>
            <a:normAutofit/>
          </a:bodyPr>
          <a:lstStyle/>
          <a:p>
            <a:pPr algn="ctr"/>
            <a:r>
              <a:rPr lang="en-US" sz="6000" dirty="0">
                <a:solidFill>
                  <a:srgbClr val="CCFF33"/>
                </a:solidFill>
                <a:effectLst>
                  <a:outerShdw blurRad="38100" dist="38100" dir="2700000" algn="tl">
                    <a:srgbClr val="000000">
                      <a:alpha val="43137"/>
                    </a:srgbClr>
                  </a:outerShdw>
                </a:effectLst>
                <a:latin typeface="Brush Script MT" panose="03060802040406070304" pitchFamily="66" charset="0"/>
              </a:rPr>
              <a:t>What is Necessary to Pursue Peace</a:t>
            </a:r>
          </a:p>
        </p:txBody>
      </p:sp>
      <p:sp>
        <p:nvSpPr>
          <p:cNvPr id="5" name="Content Placeholder 4">
            <a:extLst>
              <a:ext uri="{FF2B5EF4-FFF2-40B4-BE49-F238E27FC236}">
                <a16:creationId xmlns:a16="http://schemas.microsoft.com/office/drawing/2014/main" id="{424C8889-1092-4F59-89A8-87B10B8B4CBC}"/>
              </a:ext>
            </a:extLst>
          </p:cNvPr>
          <p:cNvSpPr>
            <a:spLocks noGrp="1"/>
          </p:cNvSpPr>
          <p:nvPr>
            <p:ph sz="half" idx="1"/>
          </p:nvPr>
        </p:nvSpPr>
        <p:spPr>
          <a:xfrm>
            <a:off x="751626" y="1212715"/>
            <a:ext cx="5471160"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The gospel of Christ</a:t>
            </a:r>
          </a:p>
          <a:p>
            <a:pPr marL="457200" lvl="1" indent="0">
              <a:buNone/>
            </a:pPr>
            <a:r>
              <a:rPr lang="en-US" sz="4000" dirty="0">
                <a:solidFill>
                  <a:schemeClr val="bg1"/>
                </a:solidFill>
                <a:effectLst>
                  <a:outerShdw blurRad="38100" dist="38100" dir="2700000" algn="tl">
                    <a:srgbClr val="000000">
                      <a:alpha val="43137"/>
                    </a:srgbClr>
                  </a:outerShdw>
                </a:effectLst>
              </a:rPr>
              <a:t>Rom. 10:15; Eph. 6:15</a:t>
            </a:r>
          </a:p>
          <a:p>
            <a:pPr marL="349250" indent="-349250"/>
            <a:r>
              <a:rPr lang="en-US" sz="4400" b="1" dirty="0">
                <a:solidFill>
                  <a:srgbClr val="CCFF33"/>
                </a:solidFill>
                <a:effectLst>
                  <a:outerShdw blurRad="38100" dist="38100" dir="2700000" algn="tl">
                    <a:srgbClr val="000000">
                      <a:alpha val="43137"/>
                    </a:srgbClr>
                  </a:outerShdw>
                </a:effectLst>
              </a:rPr>
              <a:t>A Pure Heart</a:t>
            </a:r>
          </a:p>
          <a:p>
            <a:pPr marL="457200" lvl="1" indent="0">
              <a:buNone/>
            </a:pPr>
            <a:r>
              <a:rPr lang="en-US" sz="4000" dirty="0">
                <a:solidFill>
                  <a:schemeClr val="bg1"/>
                </a:solidFill>
                <a:effectLst>
                  <a:outerShdw blurRad="38100" dist="38100" dir="2700000" algn="tl">
                    <a:srgbClr val="000000">
                      <a:alpha val="43137"/>
                    </a:srgbClr>
                  </a:outerShdw>
                </a:effectLst>
              </a:rPr>
              <a:t>2 Timothy 2:22</a:t>
            </a:r>
          </a:p>
          <a:p>
            <a:pPr marL="349250" indent="-349250"/>
            <a:r>
              <a:rPr lang="en-US" sz="4400" b="1" dirty="0">
                <a:solidFill>
                  <a:srgbClr val="CCFF33"/>
                </a:solidFill>
                <a:effectLst>
                  <a:outerShdw blurRad="38100" dist="38100" dir="2700000" algn="tl">
                    <a:srgbClr val="000000">
                      <a:alpha val="43137"/>
                    </a:srgbClr>
                  </a:outerShdw>
                </a:effectLst>
              </a:rPr>
              <a:t>Wisdom from Above</a:t>
            </a:r>
          </a:p>
          <a:p>
            <a:pPr marL="457200" lvl="1" indent="0">
              <a:buNone/>
            </a:pPr>
            <a:r>
              <a:rPr lang="en-US" sz="4000" dirty="0">
                <a:solidFill>
                  <a:schemeClr val="bg1"/>
                </a:solidFill>
                <a:effectLst>
                  <a:outerShdw blurRad="38100" dist="38100" dir="2700000" algn="tl">
                    <a:srgbClr val="000000">
                      <a:alpha val="43137"/>
                    </a:srgbClr>
                  </a:outerShdw>
                </a:effectLst>
              </a:rPr>
              <a:t>Jas. 3:17; Prov. 3:1-2</a:t>
            </a:r>
          </a:p>
          <a:p>
            <a:pPr marL="349250" indent="-349250"/>
            <a:r>
              <a:rPr lang="en-US" sz="4400" b="1" dirty="0">
                <a:solidFill>
                  <a:srgbClr val="CCFF33"/>
                </a:solidFill>
                <a:effectLst>
                  <a:outerShdw blurRad="38100" dist="38100" dir="2700000" algn="tl">
                    <a:srgbClr val="000000">
                      <a:alpha val="43137"/>
                    </a:srgbClr>
                  </a:outerShdw>
                </a:effectLst>
              </a:rPr>
              <a:t>Unselfishness</a:t>
            </a:r>
          </a:p>
          <a:p>
            <a:pPr marL="457200" lvl="1" indent="0">
              <a:buNone/>
            </a:pPr>
            <a:r>
              <a:rPr lang="en-US" sz="4000" dirty="0">
                <a:solidFill>
                  <a:schemeClr val="bg1"/>
                </a:solidFill>
                <a:effectLst>
                  <a:outerShdw blurRad="38100" dist="38100" dir="2700000" algn="tl">
                    <a:srgbClr val="000000">
                      <a:alpha val="43137"/>
                    </a:srgbClr>
                  </a:outerShdw>
                </a:effectLst>
              </a:rPr>
              <a:t>Jas. 4:1-4; Phil. 2:3-4</a:t>
            </a:r>
          </a:p>
        </p:txBody>
      </p:sp>
      <p:sp>
        <p:nvSpPr>
          <p:cNvPr id="6" name="Content Placeholder 5">
            <a:extLst>
              <a:ext uri="{FF2B5EF4-FFF2-40B4-BE49-F238E27FC236}">
                <a16:creationId xmlns:a16="http://schemas.microsoft.com/office/drawing/2014/main" id="{90B2508F-56FD-4758-A57D-4A5A3B6E0D9F}"/>
              </a:ext>
            </a:extLst>
          </p:cNvPr>
          <p:cNvSpPr>
            <a:spLocks noGrp="1"/>
          </p:cNvSpPr>
          <p:nvPr>
            <p:ph sz="half" idx="2"/>
          </p:nvPr>
        </p:nvSpPr>
        <p:spPr>
          <a:xfrm>
            <a:off x="6721548" y="1229340"/>
            <a:ext cx="4918366"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Humility</a:t>
            </a:r>
          </a:p>
          <a:p>
            <a:pPr marL="457200" lvl="1" indent="0">
              <a:buNone/>
            </a:pPr>
            <a:r>
              <a:rPr lang="en-US" sz="4000" dirty="0">
                <a:solidFill>
                  <a:schemeClr val="bg1"/>
                </a:solidFill>
                <a:effectLst>
                  <a:outerShdw blurRad="38100" dist="38100" dir="2700000" algn="tl">
                    <a:srgbClr val="000000">
                      <a:alpha val="43137"/>
                    </a:srgbClr>
                  </a:outerShdw>
                </a:effectLst>
              </a:rPr>
              <a:t>James 4:6-10</a:t>
            </a:r>
          </a:p>
          <a:p>
            <a:pPr marL="349250" indent="-349250"/>
            <a:r>
              <a:rPr lang="en-US" sz="4400" b="1" dirty="0">
                <a:solidFill>
                  <a:srgbClr val="CCFF33"/>
                </a:solidFill>
                <a:effectLst>
                  <a:outerShdw blurRad="38100" dist="38100" dir="2700000" algn="tl">
                    <a:srgbClr val="000000">
                      <a:alpha val="43137"/>
                    </a:srgbClr>
                  </a:outerShdw>
                </a:effectLst>
              </a:rPr>
              <a:t>Kindness</a:t>
            </a:r>
          </a:p>
          <a:p>
            <a:pPr marL="457200" lvl="1" indent="0">
              <a:buNone/>
            </a:pPr>
            <a:r>
              <a:rPr lang="en-US" sz="4000" dirty="0">
                <a:solidFill>
                  <a:schemeClr val="bg1"/>
                </a:solidFill>
                <a:effectLst>
                  <a:outerShdw blurRad="38100" dist="38100" dir="2700000" algn="tl">
                    <a:srgbClr val="000000">
                      <a:alpha val="43137"/>
                    </a:srgbClr>
                  </a:outerShdw>
                </a:effectLst>
              </a:rPr>
              <a:t>Ephesians 4:31-32</a:t>
            </a:r>
          </a:p>
        </p:txBody>
      </p:sp>
    </p:spTree>
    <p:extLst>
      <p:ext uri="{BB962C8B-B14F-4D97-AF65-F5344CB8AC3E}">
        <p14:creationId xmlns:p14="http://schemas.microsoft.com/office/powerpoint/2010/main" val="36710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wipe(left)">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85000"/>
                    </a14:imgEffect>
                    <a14:imgEffect>
                      <a14:brightnessContrast bright="-25000" contras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AA6A-C388-4368-9C19-4CA165D5E6FD}"/>
              </a:ext>
            </a:extLst>
          </p:cNvPr>
          <p:cNvSpPr>
            <a:spLocks noGrp="1"/>
          </p:cNvSpPr>
          <p:nvPr>
            <p:ph type="title"/>
          </p:nvPr>
        </p:nvSpPr>
        <p:spPr>
          <a:xfrm>
            <a:off x="339436" y="-83753"/>
            <a:ext cx="11513128" cy="1325563"/>
          </a:xfrm>
        </p:spPr>
        <p:txBody>
          <a:bodyPr>
            <a:normAutofit/>
          </a:bodyPr>
          <a:lstStyle/>
          <a:p>
            <a:pPr algn="ctr"/>
            <a:r>
              <a:rPr lang="en-US" sz="6000" dirty="0">
                <a:solidFill>
                  <a:srgbClr val="CCFF33"/>
                </a:solidFill>
                <a:effectLst>
                  <a:outerShdw blurRad="38100" dist="38100" dir="2700000" algn="tl">
                    <a:srgbClr val="000000">
                      <a:alpha val="43137"/>
                    </a:srgbClr>
                  </a:outerShdw>
                </a:effectLst>
                <a:latin typeface="Brush Script MT" panose="03060802040406070304" pitchFamily="66" charset="0"/>
              </a:rPr>
              <a:t>What is Necessary to Pursue Peace</a:t>
            </a:r>
          </a:p>
        </p:txBody>
      </p:sp>
      <p:sp>
        <p:nvSpPr>
          <p:cNvPr id="5" name="Content Placeholder 4">
            <a:extLst>
              <a:ext uri="{FF2B5EF4-FFF2-40B4-BE49-F238E27FC236}">
                <a16:creationId xmlns:a16="http://schemas.microsoft.com/office/drawing/2014/main" id="{424C8889-1092-4F59-89A8-87B10B8B4CBC}"/>
              </a:ext>
            </a:extLst>
          </p:cNvPr>
          <p:cNvSpPr>
            <a:spLocks noGrp="1"/>
          </p:cNvSpPr>
          <p:nvPr>
            <p:ph sz="half" idx="1"/>
          </p:nvPr>
        </p:nvSpPr>
        <p:spPr>
          <a:xfrm>
            <a:off x="751626" y="1212715"/>
            <a:ext cx="5471160"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The gospel of Christ</a:t>
            </a:r>
          </a:p>
          <a:p>
            <a:pPr marL="457200" lvl="1" indent="0">
              <a:buNone/>
            </a:pPr>
            <a:r>
              <a:rPr lang="en-US" sz="4000" dirty="0">
                <a:solidFill>
                  <a:schemeClr val="bg1"/>
                </a:solidFill>
                <a:effectLst>
                  <a:outerShdw blurRad="38100" dist="38100" dir="2700000" algn="tl">
                    <a:srgbClr val="000000">
                      <a:alpha val="43137"/>
                    </a:srgbClr>
                  </a:outerShdw>
                </a:effectLst>
              </a:rPr>
              <a:t>Rom. 10:15; Eph. 6:15</a:t>
            </a:r>
          </a:p>
          <a:p>
            <a:pPr marL="349250" indent="-349250"/>
            <a:r>
              <a:rPr lang="en-US" sz="4400" b="1" dirty="0">
                <a:solidFill>
                  <a:srgbClr val="CCFF33"/>
                </a:solidFill>
                <a:effectLst>
                  <a:outerShdw blurRad="38100" dist="38100" dir="2700000" algn="tl">
                    <a:srgbClr val="000000">
                      <a:alpha val="43137"/>
                    </a:srgbClr>
                  </a:outerShdw>
                </a:effectLst>
              </a:rPr>
              <a:t>A Pure Heart</a:t>
            </a:r>
          </a:p>
          <a:p>
            <a:pPr marL="457200" lvl="1" indent="0">
              <a:buNone/>
            </a:pPr>
            <a:r>
              <a:rPr lang="en-US" sz="4000" dirty="0">
                <a:solidFill>
                  <a:schemeClr val="bg1"/>
                </a:solidFill>
                <a:effectLst>
                  <a:outerShdw blurRad="38100" dist="38100" dir="2700000" algn="tl">
                    <a:srgbClr val="000000">
                      <a:alpha val="43137"/>
                    </a:srgbClr>
                  </a:outerShdw>
                </a:effectLst>
              </a:rPr>
              <a:t>2 Timothy 2:22</a:t>
            </a:r>
          </a:p>
          <a:p>
            <a:pPr marL="349250" indent="-349250"/>
            <a:r>
              <a:rPr lang="en-US" sz="4400" b="1" dirty="0">
                <a:solidFill>
                  <a:srgbClr val="CCFF33"/>
                </a:solidFill>
                <a:effectLst>
                  <a:outerShdw blurRad="38100" dist="38100" dir="2700000" algn="tl">
                    <a:srgbClr val="000000">
                      <a:alpha val="43137"/>
                    </a:srgbClr>
                  </a:outerShdw>
                </a:effectLst>
              </a:rPr>
              <a:t>Wisdom from Above</a:t>
            </a:r>
          </a:p>
          <a:p>
            <a:pPr marL="457200" lvl="1" indent="0">
              <a:buNone/>
            </a:pPr>
            <a:r>
              <a:rPr lang="en-US" sz="4000" dirty="0">
                <a:solidFill>
                  <a:schemeClr val="bg1"/>
                </a:solidFill>
                <a:effectLst>
                  <a:outerShdw blurRad="38100" dist="38100" dir="2700000" algn="tl">
                    <a:srgbClr val="000000">
                      <a:alpha val="43137"/>
                    </a:srgbClr>
                  </a:outerShdw>
                </a:effectLst>
              </a:rPr>
              <a:t>Jas. 3:17; Prov. 3:1-2</a:t>
            </a:r>
          </a:p>
          <a:p>
            <a:pPr marL="349250" indent="-349250"/>
            <a:r>
              <a:rPr lang="en-US" sz="4400" b="1" dirty="0">
                <a:solidFill>
                  <a:srgbClr val="CCFF33"/>
                </a:solidFill>
                <a:effectLst>
                  <a:outerShdw blurRad="38100" dist="38100" dir="2700000" algn="tl">
                    <a:srgbClr val="000000">
                      <a:alpha val="43137"/>
                    </a:srgbClr>
                  </a:outerShdw>
                </a:effectLst>
              </a:rPr>
              <a:t>Unselfishness</a:t>
            </a:r>
          </a:p>
          <a:p>
            <a:pPr marL="457200" lvl="1" indent="0">
              <a:buNone/>
            </a:pPr>
            <a:r>
              <a:rPr lang="en-US" sz="4000" dirty="0">
                <a:solidFill>
                  <a:schemeClr val="bg1"/>
                </a:solidFill>
                <a:effectLst>
                  <a:outerShdw blurRad="38100" dist="38100" dir="2700000" algn="tl">
                    <a:srgbClr val="000000">
                      <a:alpha val="43137"/>
                    </a:srgbClr>
                  </a:outerShdw>
                </a:effectLst>
              </a:rPr>
              <a:t>Jas. 4:1-4; Phil. 2:3-4</a:t>
            </a:r>
          </a:p>
        </p:txBody>
      </p:sp>
      <p:sp>
        <p:nvSpPr>
          <p:cNvPr id="6" name="Content Placeholder 5">
            <a:extLst>
              <a:ext uri="{FF2B5EF4-FFF2-40B4-BE49-F238E27FC236}">
                <a16:creationId xmlns:a16="http://schemas.microsoft.com/office/drawing/2014/main" id="{90B2508F-56FD-4758-A57D-4A5A3B6E0D9F}"/>
              </a:ext>
            </a:extLst>
          </p:cNvPr>
          <p:cNvSpPr>
            <a:spLocks noGrp="1"/>
          </p:cNvSpPr>
          <p:nvPr>
            <p:ph sz="half" idx="2"/>
          </p:nvPr>
        </p:nvSpPr>
        <p:spPr>
          <a:xfrm>
            <a:off x="6721548" y="1229340"/>
            <a:ext cx="5257802"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Humility</a:t>
            </a:r>
          </a:p>
          <a:p>
            <a:pPr marL="457200" lvl="1" indent="0">
              <a:buNone/>
            </a:pPr>
            <a:r>
              <a:rPr lang="en-US" sz="4000" dirty="0">
                <a:solidFill>
                  <a:schemeClr val="bg1"/>
                </a:solidFill>
                <a:effectLst>
                  <a:outerShdw blurRad="38100" dist="38100" dir="2700000" algn="tl">
                    <a:srgbClr val="000000">
                      <a:alpha val="43137"/>
                    </a:srgbClr>
                  </a:outerShdw>
                </a:effectLst>
              </a:rPr>
              <a:t>James 4:6-10</a:t>
            </a:r>
          </a:p>
          <a:p>
            <a:pPr marL="349250" indent="-349250"/>
            <a:r>
              <a:rPr lang="en-US" sz="4400" b="1" dirty="0">
                <a:solidFill>
                  <a:srgbClr val="CCFF33"/>
                </a:solidFill>
                <a:effectLst>
                  <a:outerShdw blurRad="38100" dist="38100" dir="2700000" algn="tl">
                    <a:srgbClr val="000000">
                      <a:alpha val="43137"/>
                    </a:srgbClr>
                  </a:outerShdw>
                </a:effectLst>
              </a:rPr>
              <a:t>Kindness</a:t>
            </a:r>
          </a:p>
          <a:p>
            <a:pPr marL="457200" lvl="1" indent="0">
              <a:buNone/>
            </a:pPr>
            <a:r>
              <a:rPr lang="en-US" sz="4000" dirty="0">
                <a:solidFill>
                  <a:schemeClr val="bg1"/>
                </a:solidFill>
                <a:effectLst>
                  <a:outerShdw blurRad="38100" dist="38100" dir="2700000" algn="tl">
                    <a:srgbClr val="000000">
                      <a:alpha val="43137"/>
                    </a:srgbClr>
                  </a:outerShdw>
                </a:effectLst>
              </a:rPr>
              <a:t>Ephesians 4:31-32</a:t>
            </a:r>
          </a:p>
          <a:p>
            <a:pPr marL="349250" indent="-349250"/>
            <a:r>
              <a:rPr lang="en-US" sz="4400" b="1" dirty="0">
                <a:solidFill>
                  <a:srgbClr val="CCFF33"/>
                </a:solidFill>
                <a:effectLst>
                  <a:outerShdw blurRad="38100" dist="38100" dir="2700000" algn="tl">
                    <a:srgbClr val="000000">
                      <a:alpha val="43137"/>
                    </a:srgbClr>
                  </a:outerShdw>
                </a:effectLst>
              </a:rPr>
              <a:t>Pray for Peace</a:t>
            </a:r>
          </a:p>
          <a:p>
            <a:pPr marL="457200" lvl="1" indent="0">
              <a:buNone/>
            </a:pPr>
            <a:r>
              <a:rPr lang="en-US" sz="4000" dirty="0">
                <a:solidFill>
                  <a:schemeClr val="bg1"/>
                </a:solidFill>
                <a:effectLst>
                  <a:outerShdw blurRad="38100" dist="38100" dir="2700000" algn="tl">
                    <a:srgbClr val="000000">
                      <a:alpha val="43137"/>
                    </a:srgbClr>
                  </a:outerShdw>
                </a:effectLst>
              </a:rPr>
              <a:t>1 Tim. 2:2; Matt. 5:44</a:t>
            </a:r>
          </a:p>
        </p:txBody>
      </p:sp>
    </p:spTree>
    <p:extLst>
      <p:ext uri="{BB962C8B-B14F-4D97-AF65-F5344CB8AC3E}">
        <p14:creationId xmlns:p14="http://schemas.microsoft.com/office/powerpoint/2010/main" val="35333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500"/>
                                        <p:tgtEl>
                                          <p:spTgt spid="6">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wipe(left)">
                                      <p:cBhvr>
                                        <p:cTn id="1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85000"/>
                    </a14:imgEffect>
                    <a14:imgEffect>
                      <a14:brightnessContrast bright="-25000" contras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AA6A-C388-4368-9C19-4CA165D5E6FD}"/>
              </a:ext>
            </a:extLst>
          </p:cNvPr>
          <p:cNvSpPr>
            <a:spLocks noGrp="1"/>
          </p:cNvSpPr>
          <p:nvPr>
            <p:ph type="title"/>
          </p:nvPr>
        </p:nvSpPr>
        <p:spPr>
          <a:xfrm>
            <a:off x="339436" y="-83753"/>
            <a:ext cx="11513128" cy="1325563"/>
          </a:xfrm>
        </p:spPr>
        <p:txBody>
          <a:bodyPr>
            <a:normAutofit/>
          </a:bodyPr>
          <a:lstStyle/>
          <a:p>
            <a:pPr algn="ctr"/>
            <a:r>
              <a:rPr lang="en-US" sz="6000" dirty="0">
                <a:solidFill>
                  <a:srgbClr val="CCFF33"/>
                </a:solidFill>
                <a:effectLst>
                  <a:outerShdw blurRad="38100" dist="38100" dir="2700000" algn="tl">
                    <a:srgbClr val="000000">
                      <a:alpha val="43137"/>
                    </a:srgbClr>
                  </a:outerShdw>
                </a:effectLst>
                <a:latin typeface="Brush Script MT" panose="03060802040406070304" pitchFamily="66" charset="0"/>
              </a:rPr>
              <a:t>What is Necessary to Pursue Peace</a:t>
            </a:r>
          </a:p>
        </p:txBody>
      </p:sp>
      <p:sp>
        <p:nvSpPr>
          <p:cNvPr id="5" name="Content Placeholder 4">
            <a:extLst>
              <a:ext uri="{FF2B5EF4-FFF2-40B4-BE49-F238E27FC236}">
                <a16:creationId xmlns:a16="http://schemas.microsoft.com/office/drawing/2014/main" id="{424C8889-1092-4F59-89A8-87B10B8B4CBC}"/>
              </a:ext>
            </a:extLst>
          </p:cNvPr>
          <p:cNvSpPr>
            <a:spLocks noGrp="1"/>
          </p:cNvSpPr>
          <p:nvPr>
            <p:ph sz="half" idx="1"/>
          </p:nvPr>
        </p:nvSpPr>
        <p:spPr>
          <a:xfrm>
            <a:off x="751626" y="1212715"/>
            <a:ext cx="5471160"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The gospel of Christ</a:t>
            </a:r>
          </a:p>
          <a:p>
            <a:pPr marL="457200" lvl="1" indent="0">
              <a:buNone/>
            </a:pPr>
            <a:r>
              <a:rPr lang="en-US" sz="4000" dirty="0">
                <a:solidFill>
                  <a:schemeClr val="bg1"/>
                </a:solidFill>
                <a:effectLst>
                  <a:outerShdw blurRad="38100" dist="38100" dir="2700000" algn="tl">
                    <a:srgbClr val="000000">
                      <a:alpha val="43137"/>
                    </a:srgbClr>
                  </a:outerShdw>
                </a:effectLst>
              </a:rPr>
              <a:t>Rom. 10:15; Eph. 6:15</a:t>
            </a:r>
          </a:p>
          <a:p>
            <a:pPr marL="349250" indent="-349250"/>
            <a:r>
              <a:rPr lang="en-US" sz="4400" b="1" dirty="0">
                <a:solidFill>
                  <a:srgbClr val="CCFF33"/>
                </a:solidFill>
                <a:effectLst>
                  <a:outerShdw blurRad="38100" dist="38100" dir="2700000" algn="tl">
                    <a:srgbClr val="000000">
                      <a:alpha val="43137"/>
                    </a:srgbClr>
                  </a:outerShdw>
                </a:effectLst>
              </a:rPr>
              <a:t>A Pure Heart</a:t>
            </a:r>
          </a:p>
          <a:p>
            <a:pPr marL="457200" lvl="1" indent="0">
              <a:buNone/>
            </a:pPr>
            <a:r>
              <a:rPr lang="en-US" sz="4000" dirty="0">
                <a:solidFill>
                  <a:schemeClr val="bg1"/>
                </a:solidFill>
                <a:effectLst>
                  <a:outerShdw blurRad="38100" dist="38100" dir="2700000" algn="tl">
                    <a:srgbClr val="000000">
                      <a:alpha val="43137"/>
                    </a:srgbClr>
                  </a:outerShdw>
                </a:effectLst>
              </a:rPr>
              <a:t>2 Timothy 2:22</a:t>
            </a:r>
          </a:p>
          <a:p>
            <a:pPr marL="349250" indent="-349250"/>
            <a:r>
              <a:rPr lang="en-US" sz="4400" b="1" dirty="0">
                <a:solidFill>
                  <a:srgbClr val="CCFF33"/>
                </a:solidFill>
                <a:effectLst>
                  <a:outerShdw blurRad="38100" dist="38100" dir="2700000" algn="tl">
                    <a:srgbClr val="000000">
                      <a:alpha val="43137"/>
                    </a:srgbClr>
                  </a:outerShdw>
                </a:effectLst>
              </a:rPr>
              <a:t>Wisdom from Above</a:t>
            </a:r>
          </a:p>
          <a:p>
            <a:pPr marL="457200" lvl="1" indent="0">
              <a:buNone/>
            </a:pPr>
            <a:r>
              <a:rPr lang="en-US" sz="4000" dirty="0">
                <a:solidFill>
                  <a:schemeClr val="bg1"/>
                </a:solidFill>
                <a:effectLst>
                  <a:outerShdw blurRad="38100" dist="38100" dir="2700000" algn="tl">
                    <a:srgbClr val="000000">
                      <a:alpha val="43137"/>
                    </a:srgbClr>
                  </a:outerShdw>
                </a:effectLst>
              </a:rPr>
              <a:t>Jas. 3:17; Prov. 3:1-2</a:t>
            </a:r>
          </a:p>
          <a:p>
            <a:pPr marL="349250" indent="-349250"/>
            <a:r>
              <a:rPr lang="en-US" sz="4400" b="1" dirty="0">
                <a:solidFill>
                  <a:srgbClr val="CCFF33"/>
                </a:solidFill>
                <a:effectLst>
                  <a:outerShdw blurRad="38100" dist="38100" dir="2700000" algn="tl">
                    <a:srgbClr val="000000">
                      <a:alpha val="43137"/>
                    </a:srgbClr>
                  </a:outerShdw>
                </a:effectLst>
              </a:rPr>
              <a:t>Unselfishness</a:t>
            </a:r>
          </a:p>
          <a:p>
            <a:pPr marL="457200" lvl="1" indent="0">
              <a:buNone/>
            </a:pPr>
            <a:r>
              <a:rPr lang="en-US" sz="4000" dirty="0">
                <a:solidFill>
                  <a:schemeClr val="bg1"/>
                </a:solidFill>
                <a:effectLst>
                  <a:outerShdw blurRad="38100" dist="38100" dir="2700000" algn="tl">
                    <a:srgbClr val="000000">
                      <a:alpha val="43137"/>
                    </a:srgbClr>
                  </a:outerShdw>
                </a:effectLst>
              </a:rPr>
              <a:t>Jas. 4:1-4; Phil. 2:3-4</a:t>
            </a:r>
          </a:p>
        </p:txBody>
      </p:sp>
      <p:sp>
        <p:nvSpPr>
          <p:cNvPr id="6" name="Content Placeholder 5">
            <a:extLst>
              <a:ext uri="{FF2B5EF4-FFF2-40B4-BE49-F238E27FC236}">
                <a16:creationId xmlns:a16="http://schemas.microsoft.com/office/drawing/2014/main" id="{90B2508F-56FD-4758-A57D-4A5A3B6E0D9F}"/>
              </a:ext>
            </a:extLst>
          </p:cNvPr>
          <p:cNvSpPr>
            <a:spLocks noGrp="1"/>
          </p:cNvSpPr>
          <p:nvPr>
            <p:ph sz="half" idx="2"/>
          </p:nvPr>
        </p:nvSpPr>
        <p:spPr>
          <a:xfrm>
            <a:off x="6721548" y="1229340"/>
            <a:ext cx="5257802" cy="5541374"/>
          </a:xfrm>
        </p:spPr>
        <p:txBody>
          <a:bodyPr>
            <a:normAutofit/>
          </a:bodyPr>
          <a:lstStyle/>
          <a:p>
            <a:pPr marL="349250" indent="-349250"/>
            <a:r>
              <a:rPr lang="en-US" sz="4400" b="1" dirty="0">
                <a:solidFill>
                  <a:srgbClr val="CCFF33"/>
                </a:solidFill>
                <a:effectLst>
                  <a:outerShdw blurRad="38100" dist="38100" dir="2700000" algn="tl">
                    <a:srgbClr val="000000">
                      <a:alpha val="43137"/>
                    </a:srgbClr>
                  </a:outerShdw>
                </a:effectLst>
              </a:rPr>
              <a:t>Humility</a:t>
            </a:r>
          </a:p>
          <a:p>
            <a:pPr marL="457200" lvl="1" indent="0">
              <a:buNone/>
            </a:pPr>
            <a:r>
              <a:rPr lang="en-US" sz="4000" dirty="0">
                <a:solidFill>
                  <a:schemeClr val="bg1"/>
                </a:solidFill>
                <a:effectLst>
                  <a:outerShdw blurRad="38100" dist="38100" dir="2700000" algn="tl">
                    <a:srgbClr val="000000">
                      <a:alpha val="43137"/>
                    </a:srgbClr>
                  </a:outerShdw>
                </a:effectLst>
              </a:rPr>
              <a:t>James 4:6-10</a:t>
            </a:r>
          </a:p>
          <a:p>
            <a:pPr marL="349250" indent="-349250"/>
            <a:r>
              <a:rPr lang="en-US" sz="4400" b="1" dirty="0">
                <a:solidFill>
                  <a:srgbClr val="CCFF33"/>
                </a:solidFill>
                <a:effectLst>
                  <a:outerShdw blurRad="38100" dist="38100" dir="2700000" algn="tl">
                    <a:srgbClr val="000000">
                      <a:alpha val="43137"/>
                    </a:srgbClr>
                  </a:outerShdw>
                </a:effectLst>
              </a:rPr>
              <a:t>Kindness</a:t>
            </a:r>
          </a:p>
          <a:p>
            <a:pPr marL="457200" lvl="1" indent="0">
              <a:buNone/>
            </a:pPr>
            <a:r>
              <a:rPr lang="en-US" sz="4000" dirty="0">
                <a:solidFill>
                  <a:schemeClr val="bg1"/>
                </a:solidFill>
                <a:effectLst>
                  <a:outerShdw blurRad="38100" dist="38100" dir="2700000" algn="tl">
                    <a:srgbClr val="000000">
                      <a:alpha val="43137"/>
                    </a:srgbClr>
                  </a:outerShdw>
                </a:effectLst>
              </a:rPr>
              <a:t>Ephesians 4:31-32</a:t>
            </a:r>
          </a:p>
          <a:p>
            <a:pPr marL="349250" indent="-349250"/>
            <a:r>
              <a:rPr lang="en-US" sz="4400" b="1" dirty="0">
                <a:solidFill>
                  <a:srgbClr val="CCFF33"/>
                </a:solidFill>
                <a:effectLst>
                  <a:outerShdw blurRad="38100" dist="38100" dir="2700000" algn="tl">
                    <a:srgbClr val="000000">
                      <a:alpha val="43137"/>
                    </a:srgbClr>
                  </a:outerShdw>
                </a:effectLst>
              </a:rPr>
              <a:t>Pray for Peace</a:t>
            </a:r>
          </a:p>
          <a:p>
            <a:pPr marL="457200" lvl="1" indent="0">
              <a:buNone/>
            </a:pPr>
            <a:r>
              <a:rPr lang="en-US" sz="4000" dirty="0">
                <a:solidFill>
                  <a:schemeClr val="bg1"/>
                </a:solidFill>
                <a:effectLst>
                  <a:outerShdw blurRad="38100" dist="38100" dir="2700000" algn="tl">
                    <a:srgbClr val="000000">
                      <a:alpha val="43137"/>
                    </a:srgbClr>
                  </a:outerShdw>
                </a:effectLst>
              </a:rPr>
              <a:t>1 Tim. 2:2; Matt. 5:44</a:t>
            </a:r>
          </a:p>
          <a:p>
            <a:pPr marL="349250" indent="-349250"/>
            <a:r>
              <a:rPr lang="en-US" sz="4400" b="1" dirty="0">
                <a:solidFill>
                  <a:srgbClr val="CCFF33"/>
                </a:solidFill>
                <a:effectLst>
                  <a:outerShdw blurRad="38100" dist="38100" dir="2700000" algn="tl">
                    <a:srgbClr val="000000">
                      <a:alpha val="43137"/>
                    </a:srgbClr>
                  </a:outerShdw>
                </a:effectLst>
              </a:rPr>
              <a:t>Faith in God</a:t>
            </a:r>
          </a:p>
          <a:p>
            <a:pPr marL="457200" lvl="1" indent="0">
              <a:buNone/>
            </a:pPr>
            <a:r>
              <a:rPr lang="en-US" sz="4000" dirty="0">
                <a:solidFill>
                  <a:schemeClr val="bg1"/>
                </a:solidFill>
                <a:effectLst>
                  <a:outerShdw blurRad="38100" dist="38100" dir="2700000" algn="tl">
                    <a:srgbClr val="000000">
                      <a:alpha val="43137"/>
                    </a:srgbClr>
                  </a:outerShdw>
                </a:effectLst>
              </a:rPr>
              <a:t>Romans 12:17-21</a:t>
            </a:r>
          </a:p>
        </p:txBody>
      </p:sp>
    </p:spTree>
    <p:extLst>
      <p:ext uri="{BB962C8B-B14F-4D97-AF65-F5344CB8AC3E}">
        <p14:creationId xmlns:p14="http://schemas.microsoft.com/office/powerpoint/2010/main" val="15150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wipe(left)">
                                      <p:cBhvr>
                                        <p:cTn id="7" dur="500"/>
                                        <p:tgtEl>
                                          <p:spTgt spid="6">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wipe(left)">
                                      <p:cBhvr>
                                        <p:cTn id="1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1629</Words>
  <Application>Microsoft Office PowerPoint</Application>
  <PresentationFormat>Widescreen</PresentationFormat>
  <Paragraphs>179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Brush Script MT</vt:lpstr>
      <vt:lpstr>Calibri</vt:lpstr>
      <vt:lpstr>Calibri Light</vt:lpstr>
      <vt:lpstr>Office Theme</vt:lpstr>
      <vt:lpstr>Pursue</vt:lpstr>
      <vt:lpstr>What is Necessary to Pursue Peace</vt:lpstr>
      <vt:lpstr>What is Necessary to Pursue Peace</vt:lpstr>
      <vt:lpstr>What is Necessary to Pursue Peace</vt:lpstr>
      <vt:lpstr>What is Necessary to Pursue Peace</vt:lpstr>
      <vt:lpstr>What is Necessary to Pursue Peace</vt:lpstr>
      <vt:lpstr>What is Necessary to Pursue Peace</vt:lpstr>
      <vt:lpstr>What is Necessary to Pursue Peace</vt:lpstr>
      <vt:lpstr>What is Necessary to Pursue Peace</vt:lpstr>
      <vt:lpstr>Pursue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Pursue</dc:title>
  <dc:creator>Stan Cox</dc:creator>
  <cp:lastModifiedBy>Stan Cox</cp:lastModifiedBy>
  <cp:revision>14</cp:revision>
  <dcterms:created xsi:type="dcterms:W3CDTF">2019-01-12T18:25:57Z</dcterms:created>
  <dcterms:modified xsi:type="dcterms:W3CDTF">2019-01-13T20:27:29Z</dcterms:modified>
</cp:coreProperties>
</file>